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4631" r:id="rId2"/>
    <p:sldId id="4122" r:id="rId3"/>
    <p:sldId id="4693" r:id="rId4"/>
    <p:sldId id="257" r:id="rId5"/>
    <p:sldId id="388" r:id="rId6"/>
    <p:sldId id="389" r:id="rId7"/>
    <p:sldId id="386" r:id="rId8"/>
    <p:sldId id="387" r:id="rId9"/>
    <p:sldId id="385" r:id="rId10"/>
    <p:sldId id="390" r:id="rId11"/>
    <p:sldId id="384" r:id="rId12"/>
    <p:sldId id="471" r:id="rId13"/>
    <p:sldId id="472" r:id="rId14"/>
    <p:sldId id="473" r:id="rId15"/>
    <p:sldId id="913" r:id="rId16"/>
    <p:sldId id="915" r:id="rId17"/>
    <p:sldId id="911" r:id="rId18"/>
    <p:sldId id="912" r:id="rId19"/>
    <p:sldId id="914" r:id="rId20"/>
    <p:sldId id="474" r:id="rId21"/>
    <p:sldId id="475" r:id="rId22"/>
    <p:sldId id="467" r:id="rId23"/>
    <p:sldId id="468" r:id="rId24"/>
    <p:sldId id="469" r:id="rId25"/>
    <p:sldId id="470" r:id="rId26"/>
    <p:sldId id="916" r:id="rId27"/>
    <p:sldId id="917" r:id="rId28"/>
    <p:sldId id="918" r:id="rId29"/>
    <p:sldId id="919" r:id="rId30"/>
    <p:sldId id="920" r:id="rId31"/>
    <p:sldId id="921" r:id="rId32"/>
    <p:sldId id="864" r:id="rId33"/>
    <p:sldId id="405" r:id="rId34"/>
    <p:sldId id="414" r:id="rId35"/>
    <p:sldId id="415" r:id="rId36"/>
    <p:sldId id="416" r:id="rId37"/>
    <p:sldId id="417" r:id="rId38"/>
    <p:sldId id="418" r:id="rId39"/>
    <p:sldId id="419" r:id="rId40"/>
    <p:sldId id="420" r:id="rId41"/>
    <p:sldId id="421" r:id="rId42"/>
    <p:sldId id="422" r:id="rId43"/>
    <p:sldId id="423" r:id="rId44"/>
    <p:sldId id="424" r:id="rId45"/>
    <p:sldId id="427" r:id="rId46"/>
    <p:sldId id="429" r:id="rId47"/>
    <p:sldId id="430" r:id="rId48"/>
    <p:sldId id="431" r:id="rId49"/>
    <p:sldId id="432" r:id="rId50"/>
    <p:sldId id="433" r:id="rId51"/>
    <p:sldId id="434" r:id="rId52"/>
    <p:sldId id="437" r:id="rId53"/>
    <p:sldId id="438" r:id="rId54"/>
    <p:sldId id="439" r:id="rId55"/>
    <p:sldId id="440" r:id="rId56"/>
    <p:sldId id="441" r:id="rId57"/>
    <p:sldId id="428" r:id="rId58"/>
    <p:sldId id="425" r:id="rId59"/>
    <p:sldId id="449" r:id="rId60"/>
    <p:sldId id="457" r:id="rId61"/>
    <p:sldId id="458" r:id="rId62"/>
    <p:sldId id="4508" r:id="rId63"/>
    <p:sldId id="4730" r:id="rId64"/>
    <p:sldId id="4509" r:id="rId65"/>
    <p:sldId id="471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4903B9-AC37-4A84-81FC-8C673743DFE9}" type="datetimeFigureOut">
              <a:rPr lang="en-IN" smtClean="0"/>
              <a:t>29-07-2023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BC0BE-9ED8-4C7D-869C-03FEE811A593}" type="slidenum">
              <a:rPr lang="en-IN" smtClean="0"/>
              <a:t>‹#›</a:t>
            </a:fld>
            <a:endParaRPr lang="en-IN"/>
          </a:p>
        </p:txBody>
      </p:sp>
    </p:spTree>
    <p:extLst>
      <p:ext uri="{BB962C8B-B14F-4D97-AF65-F5344CB8AC3E}">
        <p14:creationId xmlns:p14="http://schemas.microsoft.com/office/powerpoint/2010/main" val="98485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061045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65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FA394-2C80-8655-F1D6-C1405616D9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603DD16-9DB6-FB4A-E41E-F38548A587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3F9529E-838D-21AE-0B6F-1415387CFB0E}"/>
              </a:ext>
            </a:extLst>
          </p:cNvPr>
          <p:cNvSpPr>
            <a:spLocks noGrp="1"/>
          </p:cNvSpPr>
          <p:nvPr>
            <p:ph type="dt" sz="half" idx="10"/>
          </p:nvPr>
        </p:nvSpPr>
        <p:spPr/>
        <p:txBody>
          <a:bodyPr/>
          <a:lstStyle/>
          <a:p>
            <a:fld id="{8AADA213-6AFD-4AB5-8E8A-E406E1303C5F}" type="datetimeFigureOut">
              <a:rPr lang="en-IN" smtClean="0"/>
              <a:t>29-07-2023</a:t>
            </a:fld>
            <a:endParaRPr lang="en-IN"/>
          </a:p>
        </p:txBody>
      </p:sp>
      <p:sp>
        <p:nvSpPr>
          <p:cNvPr id="5" name="Footer Placeholder 4">
            <a:extLst>
              <a:ext uri="{FF2B5EF4-FFF2-40B4-BE49-F238E27FC236}">
                <a16:creationId xmlns:a16="http://schemas.microsoft.com/office/drawing/2014/main" id="{E868E974-234B-177F-21B5-2B443CC7BA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08529F-4C5E-991A-6F6D-27F4BA6A9C3A}"/>
              </a:ext>
            </a:extLst>
          </p:cNvPr>
          <p:cNvSpPr>
            <a:spLocks noGrp="1"/>
          </p:cNvSpPr>
          <p:nvPr>
            <p:ph type="sldNum" sz="quarter" idx="12"/>
          </p:nvPr>
        </p:nvSpPr>
        <p:spPr/>
        <p:txBody>
          <a:bodyPr/>
          <a:lstStyle/>
          <a:p>
            <a:fld id="{3103DBE5-14FB-44C5-901C-CBD89C23A8D8}" type="slidenum">
              <a:rPr lang="en-IN" smtClean="0"/>
              <a:t>‹#›</a:t>
            </a:fld>
            <a:endParaRPr lang="en-IN"/>
          </a:p>
        </p:txBody>
      </p:sp>
    </p:spTree>
    <p:extLst>
      <p:ext uri="{BB962C8B-B14F-4D97-AF65-F5344CB8AC3E}">
        <p14:creationId xmlns:p14="http://schemas.microsoft.com/office/powerpoint/2010/main" val="4011885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457B-5EC0-B0C6-B202-DED6093398D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A4E993E-8218-A035-4577-D7DB7318FE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D16FD1-D399-8DB8-0271-CFCA4965A4E7}"/>
              </a:ext>
            </a:extLst>
          </p:cNvPr>
          <p:cNvSpPr>
            <a:spLocks noGrp="1"/>
          </p:cNvSpPr>
          <p:nvPr>
            <p:ph type="dt" sz="half" idx="10"/>
          </p:nvPr>
        </p:nvSpPr>
        <p:spPr/>
        <p:txBody>
          <a:bodyPr/>
          <a:lstStyle/>
          <a:p>
            <a:fld id="{8AADA213-6AFD-4AB5-8E8A-E406E1303C5F}" type="datetimeFigureOut">
              <a:rPr lang="en-IN" smtClean="0"/>
              <a:t>29-07-2023</a:t>
            </a:fld>
            <a:endParaRPr lang="en-IN"/>
          </a:p>
        </p:txBody>
      </p:sp>
      <p:sp>
        <p:nvSpPr>
          <p:cNvPr id="5" name="Footer Placeholder 4">
            <a:extLst>
              <a:ext uri="{FF2B5EF4-FFF2-40B4-BE49-F238E27FC236}">
                <a16:creationId xmlns:a16="http://schemas.microsoft.com/office/drawing/2014/main" id="{98EE6849-0966-E76F-5CC0-70D78C4D95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5CBCDF-33F2-CDA9-ED88-F57DCC60947E}"/>
              </a:ext>
            </a:extLst>
          </p:cNvPr>
          <p:cNvSpPr>
            <a:spLocks noGrp="1"/>
          </p:cNvSpPr>
          <p:nvPr>
            <p:ph type="sldNum" sz="quarter" idx="12"/>
          </p:nvPr>
        </p:nvSpPr>
        <p:spPr/>
        <p:txBody>
          <a:bodyPr/>
          <a:lstStyle/>
          <a:p>
            <a:fld id="{3103DBE5-14FB-44C5-901C-CBD89C23A8D8}" type="slidenum">
              <a:rPr lang="en-IN" smtClean="0"/>
              <a:t>‹#›</a:t>
            </a:fld>
            <a:endParaRPr lang="en-IN"/>
          </a:p>
        </p:txBody>
      </p:sp>
    </p:spTree>
    <p:extLst>
      <p:ext uri="{BB962C8B-B14F-4D97-AF65-F5344CB8AC3E}">
        <p14:creationId xmlns:p14="http://schemas.microsoft.com/office/powerpoint/2010/main" val="239986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8A67C5-4A3A-8A56-2DCE-0640022B43E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9D95FA-6AE4-DBDA-0F68-5510D91CCC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5C6D84-CED9-C046-DD7A-BE34B8278B80}"/>
              </a:ext>
            </a:extLst>
          </p:cNvPr>
          <p:cNvSpPr>
            <a:spLocks noGrp="1"/>
          </p:cNvSpPr>
          <p:nvPr>
            <p:ph type="dt" sz="half" idx="10"/>
          </p:nvPr>
        </p:nvSpPr>
        <p:spPr/>
        <p:txBody>
          <a:bodyPr/>
          <a:lstStyle/>
          <a:p>
            <a:fld id="{8AADA213-6AFD-4AB5-8E8A-E406E1303C5F}" type="datetimeFigureOut">
              <a:rPr lang="en-IN" smtClean="0"/>
              <a:t>29-07-2023</a:t>
            </a:fld>
            <a:endParaRPr lang="en-IN"/>
          </a:p>
        </p:txBody>
      </p:sp>
      <p:sp>
        <p:nvSpPr>
          <p:cNvPr id="5" name="Footer Placeholder 4">
            <a:extLst>
              <a:ext uri="{FF2B5EF4-FFF2-40B4-BE49-F238E27FC236}">
                <a16:creationId xmlns:a16="http://schemas.microsoft.com/office/drawing/2014/main" id="{338F4E9C-DEEF-69CB-A5FF-9C6A9AF230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570AB3-6C7A-9262-2FBC-8F8B09A3FAFE}"/>
              </a:ext>
            </a:extLst>
          </p:cNvPr>
          <p:cNvSpPr>
            <a:spLocks noGrp="1"/>
          </p:cNvSpPr>
          <p:nvPr>
            <p:ph type="sldNum" sz="quarter" idx="12"/>
          </p:nvPr>
        </p:nvSpPr>
        <p:spPr/>
        <p:txBody>
          <a:bodyPr/>
          <a:lstStyle/>
          <a:p>
            <a:fld id="{3103DBE5-14FB-44C5-901C-CBD89C23A8D8}" type="slidenum">
              <a:rPr lang="en-IN" smtClean="0"/>
              <a:t>‹#›</a:t>
            </a:fld>
            <a:endParaRPr lang="en-IN"/>
          </a:p>
        </p:txBody>
      </p:sp>
    </p:spTree>
    <p:extLst>
      <p:ext uri="{BB962C8B-B14F-4D97-AF65-F5344CB8AC3E}">
        <p14:creationId xmlns:p14="http://schemas.microsoft.com/office/powerpoint/2010/main" val="1529793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254676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531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37175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4206371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661E-92D5-2005-CADC-789A4044847D}"/>
              </a:ext>
            </a:extLst>
          </p:cNvPr>
          <p:cNvSpPr>
            <a:spLocks noGrp="1"/>
          </p:cNvSpPr>
          <p:nvPr>
            <p:ph type="title"/>
          </p:nvPr>
        </p:nvSpPr>
        <p:spPr>
          <a:xfrm>
            <a:off x="256559" y="327966"/>
            <a:ext cx="10515600" cy="819241"/>
          </a:xfrm>
        </p:spPr>
        <p:txBody>
          <a:bodyPr>
            <a:normAutofit/>
          </a:bodyPr>
          <a:lstStyle>
            <a:lvl1pPr>
              <a:defRPr sz="3200">
                <a:latin typeface="Cooper Black" panose="0208090404030B020404" pitchFamily="18" charset="0"/>
              </a:defRPr>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1A4CBB63-68FF-B5E0-5461-30503D407BC9}"/>
              </a:ext>
            </a:extLst>
          </p:cNvPr>
          <p:cNvSpPr>
            <a:spLocks noGrp="1"/>
          </p:cNvSpPr>
          <p:nvPr>
            <p:ph idx="1"/>
          </p:nvPr>
        </p:nvSpPr>
        <p:spPr>
          <a:xfrm>
            <a:off x="838200" y="184304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8" name="Picture 7">
            <a:extLst>
              <a:ext uri="{FF2B5EF4-FFF2-40B4-BE49-F238E27FC236}">
                <a16:creationId xmlns:a16="http://schemas.microsoft.com/office/drawing/2014/main" id="{4F2C8F4D-2653-1A0F-DEF7-99B8EEDA96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45231" y="0"/>
            <a:ext cx="746769" cy="737587"/>
          </a:xfrm>
          <a:prstGeom prst="rect">
            <a:avLst/>
          </a:prstGeom>
        </p:spPr>
      </p:pic>
      <p:pic>
        <p:nvPicPr>
          <p:cNvPr id="9" name="Picture 8">
            <a:extLst>
              <a:ext uri="{FF2B5EF4-FFF2-40B4-BE49-F238E27FC236}">
                <a16:creationId xmlns:a16="http://schemas.microsoft.com/office/drawing/2014/main" id="{CD424748-CDC1-67DC-5DDF-98E2694635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51190"/>
            <a:ext cx="513119" cy="506810"/>
          </a:xfrm>
          <a:prstGeom prst="rect">
            <a:avLst/>
          </a:prstGeom>
        </p:spPr>
      </p:pic>
      <p:sp>
        <p:nvSpPr>
          <p:cNvPr id="10" name="TextBox 9">
            <a:extLst>
              <a:ext uri="{FF2B5EF4-FFF2-40B4-BE49-F238E27FC236}">
                <a16:creationId xmlns:a16="http://schemas.microsoft.com/office/drawing/2014/main" id="{D5996874-E2E1-A997-21CF-AAE491CB51A4}"/>
              </a:ext>
            </a:extLst>
          </p:cNvPr>
          <p:cNvSpPr txBox="1"/>
          <p:nvPr userDrawn="1"/>
        </p:nvSpPr>
        <p:spPr>
          <a:xfrm>
            <a:off x="7715795" y="6492875"/>
            <a:ext cx="2882537" cy="307777"/>
          </a:xfrm>
          <a:prstGeom prst="rect">
            <a:avLst/>
          </a:prstGeom>
          <a:noFill/>
        </p:spPr>
        <p:txBody>
          <a:bodyPr wrap="square" rtlCol="0">
            <a:spAutoFit/>
          </a:bodyPr>
          <a:lstStyle/>
          <a:p>
            <a:r>
              <a:rPr lang="en-US" sz="1400" dirty="0">
                <a:latin typeface="Cooper Black" panose="0208090404030B020404" pitchFamily="18" charset="0"/>
              </a:rPr>
              <a:t>www.anubhavtrainings.com</a:t>
            </a:r>
            <a:endParaRPr lang="en-IN" sz="1400" dirty="0">
              <a:latin typeface="Cooper Black" panose="0208090404030B020404" pitchFamily="18" charset="0"/>
            </a:endParaRPr>
          </a:p>
        </p:txBody>
      </p:sp>
    </p:spTree>
    <p:extLst>
      <p:ext uri="{BB962C8B-B14F-4D97-AF65-F5344CB8AC3E}">
        <p14:creationId xmlns:p14="http://schemas.microsoft.com/office/powerpoint/2010/main" val="1148938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75236-6F83-A8E2-1969-DFCFAAEEA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E46F3E7-30F4-6787-A79D-DD2B9075CF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9780CC-D63D-4259-EB0A-5DA4DDFB891D}"/>
              </a:ext>
            </a:extLst>
          </p:cNvPr>
          <p:cNvSpPr>
            <a:spLocks noGrp="1"/>
          </p:cNvSpPr>
          <p:nvPr>
            <p:ph type="dt" sz="half" idx="10"/>
          </p:nvPr>
        </p:nvSpPr>
        <p:spPr/>
        <p:txBody>
          <a:bodyPr/>
          <a:lstStyle/>
          <a:p>
            <a:fld id="{8AADA213-6AFD-4AB5-8E8A-E406E1303C5F}" type="datetimeFigureOut">
              <a:rPr lang="en-IN" smtClean="0"/>
              <a:t>29-07-2023</a:t>
            </a:fld>
            <a:endParaRPr lang="en-IN"/>
          </a:p>
        </p:txBody>
      </p:sp>
      <p:sp>
        <p:nvSpPr>
          <p:cNvPr id="5" name="Footer Placeholder 4">
            <a:extLst>
              <a:ext uri="{FF2B5EF4-FFF2-40B4-BE49-F238E27FC236}">
                <a16:creationId xmlns:a16="http://schemas.microsoft.com/office/drawing/2014/main" id="{4ECD1A18-D904-4840-72EC-406B424A45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1A8172-6778-AF80-CDE6-2B32779DD8D3}"/>
              </a:ext>
            </a:extLst>
          </p:cNvPr>
          <p:cNvSpPr>
            <a:spLocks noGrp="1"/>
          </p:cNvSpPr>
          <p:nvPr>
            <p:ph type="sldNum" sz="quarter" idx="12"/>
          </p:nvPr>
        </p:nvSpPr>
        <p:spPr/>
        <p:txBody>
          <a:bodyPr/>
          <a:lstStyle/>
          <a:p>
            <a:fld id="{3103DBE5-14FB-44C5-901C-CBD89C23A8D8}" type="slidenum">
              <a:rPr lang="en-IN" smtClean="0"/>
              <a:t>‹#›</a:t>
            </a:fld>
            <a:endParaRPr lang="en-IN"/>
          </a:p>
        </p:txBody>
      </p:sp>
    </p:spTree>
    <p:extLst>
      <p:ext uri="{BB962C8B-B14F-4D97-AF65-F5344CB8AC3E}">
        <p14:creationId xmlns:p14="http://schemas.microsoft.com/office/powerpoint/2010/main" val="1134066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000B-90B0-E84D-78BF-F11665ED73B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3932C8-2C4E-16D3-C459-FF33B64383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FE823B6-1DAC-1FDF-EC02-A68799107F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F92B063-3334-CB7F-D576-2D139F7BC614}"/>
              </a:ext>
            </a:extLst>
          </p:cNvPr>
          <p:cNvSpPr>
            <a:spLocks noGrp="1"/>
          </p:cNvSpPr>
          <p:nvPr>
            <p:ph type="dt" sz="half" idx="10"/>
          </p:nvPr>
        </p:nvSpPr>
        <p:spPr/>
        <p:txBody>
          <a:bodyPr/>
          <a:lstStyle/>
          <a:p>
            <a:fld id="{8AADA213-6AFD-4AB5-8E8A-E406E1303C5F}" type="datetimeFigureOut">
              <a:rPr lang="en-IN" smtClean="0"/>
              <a:t>29-07-2023</a:t>
            </a:fld>
            <a:endParaRPr lang="en-IN"/>
          </a:p>
        </p:txBody>
      </p:sp>
      <p:sp>
        <p:nvSpPr>
          <p:cNvPr id="6" name="Footer Placeholder 5">
            <a:extLst>
              <a:ext uri="{FF2B5EF4-FFF2-40B4-BE49-F238E27FC236}">
                <a16:creationId xmlns:a16="http://schemas.microsoft.com/office/drawing/2014/main" id="{A6BC4F32-0D8B-9A2B-3D95-8FA0B0DF16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DD3CB6F-4AB9-FD66-FA4A-429BF6F6D993}"/>
              </a:ext>
            </a:extLst>
          </p:cNvPr>
          <p:cNvSpPr>
            <a:spLocks noGrp="1"/>
          </p:cNvSpPr>
          <p:nvPr>
            <p:ph type="sldNum" sz="quarter" idx="12"/>
          </p:nvPr>
        </p:nvSpPr>
        <p:spPr/>
        <p:txBody>
          <a:bodyPr/>
          <a:lstStyle/>
          <a:p>
            <a:fld id="{3103DBE5-14FB-44C5-901C-CBD89C23A8D8}" type="slidenum">
              <a:rPr lang="en-IN" smtClean="0"/>
              <a:t>‹#›</a:t>
            </a:fld>
            <a:endParaRPr lang="en-IN"/>
          </a:p>
        </p:txBody>
      </p:sp>
    </p:spTree>
    <p:extLst>
      <p:ext uri="{BB962C8B-B14F-4D97-AF65-F5344CB8AC3E}">
        <p14:creationId xmlns:p14="http://schemas.microsoft.com/office/powerpoint/2010/main" val="886907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F5E29-2648-81C6-706F-A9C4A7D7E60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A55A2CD-571F-EF61-8378-5112F1E9CC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5F9A36-2753-A159-52C6-616A71A103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736F929-280F-7B09-66C2-144B97B419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700482-5085-6053-4FB9-E8B9D76977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BE92445-7818-12F5-54B5-350CCE6A6988}"/>
              </a:ext>
            </a:extLst>
          </p:cNvPr>
          <p:cNvSpPr>
            <a:spLocks noGrp="1"/>
          </p:cNvSpPr>
          <p:nvPr>
            <p:ph type="dt" sz="half" idx="10"/>
          </p:nvPr>
        </p:nvSpPr>
        <p:spPr/>
        <p:txBody>
          <a:bodyPr/>
          <a:lstStyle/>
          <a:p>
            <a:fld id="{8AADA213-6AFD-4AB5-8E8A-E406E1303C5F}" type="datetimeFigureOut">
              <a:rPr lang="en-IN" smtClean="0"/>
              <a:t>29-07-2023</a:t>
            </a:fld>
            <a:endParaRPr lang="en-IN"/>
          </a:p>
        </p:txBody>
      </p:sp>
      <p:sp>
        <p:nvSpPr>
          <p:cNvPr id="8" name="Footer Placeholder 7">
            <a:extLst>
              <a:ext uri="{FF2B5EF4-FFF2-40B4-BE49-F238E27FC236}">
                <a16:creationId xmlns:a16="http://schemas.microsoft.com/office/drawing/2014/main" id="{7D66F91F-D389-3180-245B-61ED0C776D0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992CDBC-8E2F-8991-0609-7DCBAF7B1326}"/>
              </a:ext>
            </a:extLst>
          </p:cNvPr>
          <p:cNvSpPr>
            <a:spLocks noGrp="1"/>
          </p:cNvSpPr>
          <p:nvPr>
            <p:ph type="sldNum" sz="quarter" idx="12"/>
          </p:nvPr>
        </p:nvSpPr>
        <p:spPr/>
        <p:txBody>
          <a:bodyPr/>
          <a:lstStyle/>
          <a:p>
            <a:fld id="{3103DBE5-14FB-44C5-901C-CBD89C23A8D8}" type="slidenum">
              <a:rPr lang="en-IN" smtClean="0"/>
              <a:t>‹#›</a:t>
            </a:fld>
            <a:endParaRPr lang="en-IN"/>
          </a:p>
        </p:txBody>
      </p:sp>
    </p:spTree>
    <p:extLst>
      <p:ext uri="{BB962C8B-B14F-4D97-AF65-F5344CB8AC3E}">
        <p14:creationId xmlns:p14="http://schemas.microsoft.com/office/powerpoint/2010/main" val="3315649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FD5E0-E408-AFE7-A347-6E84352CC2E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AAC3721-B156-EAE8-C3F6-9F9B8F869066}"/>
              </a:ext>
            </a:extLst>
          </p:cNvPr>
          <p:cNvSpPr>
            <a:spLocks noGrp="1"/>
          </p:cNvSpPr>
          <p:nvPr>
            <p:ph type="dt" sz="half" idx="10"/>
          </p:nvPr>
        </p:nvSpPr>
        <p:spPr/>
        <p:txBody>
          <a:bodyPr/>
          <a:lstStyle/>
          <a:p>
            <a:fld id="{8AADA213-6AFD-4AB5-8E8A-E406E1303C5F}" type="datetimeFigureOut">
              <a:rPr lang="en-IN" smtClean="0"/>
              <a:t>29-07-2023</a:t>
            </a:fld>
            <a:endParaRPr lang="en-IN"/>
          </a:p>
        </p:txBody>
      </p:sp>
      <p:sp>
        <p:nvSpPr>
          <p:cNvPr id="4" name="Footer Placeholder 3">
            <a:extLst>
              <a:ext uri="{FF2B5EF4-FFF2-40B4-BE49-F238E27FC236}">
                <a16:creationId xmlns:a16="http://schemas.microsoft.com/office/drawing/2014/main" id="{8D77B247-75D9-967E-06B0-61B548F8BFE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F27BB1A-6515-4C0B-4976-5B8B5AAC8E10}"/>
              </a:ext>
            </a:extLst>
          </p:cNvPr>
          <p:cNvSpPr>
            <a:spLocks noGrp="1"/>
          </p:cNvSpPr>
          <p:nvPr>
            <p:ph type="sldNum" sz="quarter" idx="12"/>
          </p:nvPr>
        </p:nvSpPr>
        <p:spPr/>
        <p:txBody>
          <a:bodyPr/>
          <a:lstStyle/>
          <a:p>
            <a:fld id="{3103DBE5-14FB-44C5-901C-CBD89C23A8D8}" type="slidenum">
              <a:rPr lang="en-IN" smtClean="0"/>
              <a:t>‹#›</a:t>
            </a:fld>
            <a:endParaRPr lang="en-IN"/>
          </a:p>
        </p:txBody>
      </p:sp>
    </p:spTree>
    <p:extLst>
      <p:ext uri="{BB962C8B-B14F-4D97-AF65-F5344CB8AC3E}">
        <p14:creationId xmlns:p14="http://schemas.microsoft.com/office/powerpoint/2010/main" val="3588660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8CCF08-776F-B23D-217A-7CDB4A8F3102}"/>
              </a:ext>
            </a:extLst>
          </p:cNvPr>
          <p:cNvSpPr>
            <a:spLocks noGrp="1"/>
          </p:cNvSpPr>
          <p:nvPr>
            <p:ph type="dt" sz="half" idx="10"/>
          </p:nvPr>
        </p:nvSpPr>
        <p:spPr/>
        <p:txBody>
          <a:bodyPr/>
          <a:lstStyle/>
          <a:p>
            <a:fld id="{8AADA213-6AFD-4AB5-8E8A-E406E1303C5F}" type="datetimeFigureOut">
              <a:rPr lang="en-IN" smtClean="0"/>
              <a:t>29-07-2023</a:t>
            </a:fld>
            <a:endParaRPr lang="en-IN"/>
          </a:p>
        </p:txBody>
      </p:sp>
      <p:sp>
        <p:nvSpPr>
          <p:cNvPr id="3" name="Footer Placeholder 2">
            <a:extLst>
              <a:ext uri="{FF2B5EF4-FFF2-40B4-BE49-F238E27FC236}">
                <a16:creationId xmlns:a16="http://schemas.microsoft.com/office/drawing/2014/main" id="{1F73E303-B9EB-4091-3D90-D29DA4532E9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84CCCEA-6008-75B2-FE29-D2167B9F419C}"/>
              </a:ext>
            </a:extLst>
          </p:cNvPr>
          <p:cNvSpPr>
            <a:spLocks noGrp="1"/>
          </p:cNvSpPr>
          <p:nvPr>
            <p:ph type="sldNum" sz="quarter" idx="12"/>
          </p:nvPr>
        </p:nvSpPr>
        <p:spPr/>
        <p:txBody>
          <a:bodyPr/>
          <a:lstStyle/>
          <a:p>
            <a:fld id="{3103DBE5-14FB-44C5-901C-CBD89C23A8D8}" type="slidenum">
              <a:rPr lang="en-IN" smtClean="0"/>
              <a:t>‹#›</a:t>
            </a:fld>
            <a:endParaRPr lang="en-IN"/>
          </a:p>
        </p:txBody>
      </p:sp>
    </p:spTree>
    <p:extLst>
      <p:ext uri="{BB962C8B-B14F-4D97-AF65-F5344CB8AC3E}">
        <p14:creationId xmlns:p14="http://schemas.microsoft.com/office/powerpoint/2010/main" val="3134809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DB88-1530-27D5-915B-0E3C79C575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1799F81-845F-25C9-324A-456ED128CE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2E63780-9125-B7FE-3018-F723A43805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78ED62-B3C9-A202-D09E-E8334943E9EF}"/>
              </a:ext>
            </a:extLst>
          </p:cNvPr>
          <p:cNvSpPr>
            <a:spLocks noGrp="1"/>
          </p:cNvSpPr>
          <p:nvPr>
            <p:ph type="dt" sz="half" idx="10"/>
          </p:nvPr>
        </p:nvSpPr>
        <p:spPr/>
        <p:txBody>
          <a:bodyPr/>
          <a:lstStyle/>
          <a:p>
            <a:fld id="{8AADA213-6AFD-4AB5-8E8A-E406E1303C5F}" type="datetimeFigureOut">
              <a:rPr lang="en-IN" smtClean="0"/>
              <a:t>29-07-2023</a:t>
            </a:fld>
            <a:endParaRPr lang="en-IN"/>
          </a:p>
        </p:txBody>
      </p:sp>
      <p:sp>
        <p:nvSpPr>
          <p:cNvPr id="6" name="Footer Placeholder 5">
            <a:extLst>
              <a:ext uri="{FF2B5EF4-FFF2-40B4-BE49-F238E27FC236}">
                <a16:creationId xmlns:a16="http://schemas.microsoft.com/office/drawing/2014/main" id="{55C9EFEE-CD6C-E8F6-596A-94BB09AC64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560AF2-CF1C-79EC-1CF2-ADA8474A1530}"/>
              </a:ext>
            </a:extLst>
          </p:cNvPr>
          <p:cNvSpPr>
            <a:spLocks noGrp="1"/>
          </p:cNvSpPr>
          <p:nvPr>
            <p:ph type="sldNum" sz="quarter" idx="12"/>
          </p:nvPr>
        </p:nvSpPr>
        <p:spPr/>
        <p:txBody>
          <a:bodyPr/>
          <a:lstStyle/>
          <a:p>
            <a:fld id="{3103DBE5-14FB-44C5-901C-CBD89C23A8D8}" type="slidenum">
              <a:rPr lang="en-IN" smtClean="0"/>
              <a:t>‹#›</a:t>
            </a:fld>
            <a:endParaRPr lang="en-IN"/>
          </a:p>
        </p:txBody>
      </p:sp>
    </p:spTree>
    <p:extLst>
      <p:ext uri="{BB962C8B-B14F-4D97-AF65-F5344CB8AC3E}">
        <p14:creationId xmlns:p14="http://schemas.microsoft.com/office/powerpoint/2010/main" val="994865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A862-6AB9-7C70-3839-1E110B77DB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C5378CC-5B9E-E720-79F6-6226CD0EE3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ECA54EB-A8BE-5E3A-33F6-8581D4D1C2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DC9F91-7E00-891D-002A-E757675100C0}"/>
              </a:ext>
            </a:extLst>
          </p:cNvPr>
          <p:cNvSpPr>
            <a:spLocks noGrp="1"/>
          </p:cNvSpPr>
          <p:nvPr>
            <p:ph type="dt" sz="half" idx="10"/>
          </p:nvPr>
        </p:nvSpPr>
        <p:spPr/>
        <p:txBody>
          <a:bodyPr/>
          <a:lstStyle/>
          <a:p>
            <a:fld id="{8AADA213-6AFD-4AB5-8E8A-E406E1303C5F}" type="datetimeFigureOut">
              <a:rPr lang="en-IN" smtClean="0"/>
              <a:t>29-07-2023</a:t>
            </a:fld>
            <a:endParaRPr lang="en-IN"/>
          </a:p>
        </p:txBody>
      </p:sp>
      <p:sp>
        <p:nvSpPr>
          <p:cNvPr id="6" name="Footer Placeholder 5">
            <a:extLst>
              <a:ext uri="{FF2B5EF4-FFF2-40B4-BE49-F238E27FC236}">
                <a16:creationId xmlns:a16="http://schemas.microsoft.com/office/drawing/2014/main" id="{152D7F5F-1ADB-AADB-0580-74FF459E39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A8B7B5-76C8-9D60-8B8D-AA23D3A55F0A}"/>
              </a:ext>
            </a:extLst>
          </p:cNvPr>
          <p:cNvSpPr>
            <a:spLocks noGrp="1"/>
          </p:cNvSpPr>
          <p:nvPr>
            <p:ph type="sldNum" sz="quarter" idx="12"/>
          </p:nvPr>
        </p:nvSpPr>
        <p:spPr/>
        <p:txBody>
          <a:bodyPr/>
          <a:lstStyle/>
          <a:p>
            <a:fld id="{3103DBE5-14FB-44C5-901C-CBD89C23A8D8}" type="slidenum">
              <a:rPr lang="en-IN" smtClean="0"/>
              <a:t>‹#›</a:t>
            </a:fld>
            <a:endParaRPr lang="en-IN"/>
          </a:p>
        </p:txBody>
      </p:sp>
    </p:spTree>
    <p:extLst>
      <p:ext uri="{BB962C8B-B14F-4D97-AF65-F5344CB8AC3E}">
        <p14:creationId xmlns:p14="http://schemas.microsoft.com/office/powerpoint/2010/main" val="260048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0DBE63-82FD-8D3B-6E6E-5D184DAC04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FAE467-05DA-9BD4-A03C-12A9E2B0B6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3C0452-00DE-B316-8C32-D23124F104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ADA213-6AFD-4AB5-8E8A-E406E1303C5F}" type="datetimeFigureOut">
              <a:rPr lang="en-IN" smtClean="0"/>
              <a:t>29-07-2023</a:t>
            </a:fld>
            <a:endParaRPr lang="en-IN"/>
          </a:p>
        </p:txBody>
      </p:sp>
      <p:sp>
        <p:nvSpPr>
          <p:cNvPr id="5" name="Footer Placeholder 4">
            <a:extLst>
              <a:ext uri="{FF2B5EF4-FFF2-40B4-BE49-F238E27FC236}">
                <a16:creationId xmlns:a16="http://schemas.microsoft.com/office/drawing/2014/main" id="{2F28F44C-C764-2E07-6395-50A250011E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026D402-08BD-434B-1B9D-1392943A50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03DBE5-14FB-44C5-901C-CBD89C23A8D8}" type="slidenum">
              <a:rPr lang="en-IN" smtClean="0"/>
              <a:t>‹#›</a:t>
            </a:fld>
            <a:endParaRPr lang="en-IN"/>
          </a:p>
        </p:txBody>
      </p:sp>
    </p:spTree>
    <p:extLst>
      <p:ext uri="{BB962C8B-B14F-4D97-AF65-F5344CB8AC3E}">
        <p14:creationId xmlns:p14="http://schemas.microsoft.com/office/powerpoint/2010/main" val="4277677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1.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1.tiff"/></Relationships>
</file>

<file path=ppt/slides/_rels/slide6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tiff"/><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7.tiff"/><Relationship Id="rId5" Type="http://schemas.openxmlformats.org/officeDocument/2006/relationships/image" Target="../media/image46.tiff"/><Relationship Id="rId4" Type="http://schemas.openxmlformats.org/officeDocument/2006/relationships/image" Target="../media/image45.tiff"/><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9"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4767" y="389233"/>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2644458" y="870791"/>
            <a:ext cx="9172332" cy="646331"/>
          </a:xfrm>
          <a:prstGeom prst="rect">
            <a:avLst/>
          </a:prstGeom>
          <a:noFill/>
          <a:ln>
            <a:noFill/>
          </a:ln>
        </p:spPr>
        <p:txBody>
          <a:bodyPr wrap="square" rtlCol="0">
            <a:spAutoFit/>
          </a:bodyPr>
          <a:lstStyle/>
          <a:p>
            <a:r>
              <a:rPr lang="en-US" sz="3600" b="1" dirty="0">
                <a:latin typeface="Cooper Black" panose="0208090404030B020404" pitchFamily="18" charset="0"/>
              </a:rPr>
              <a:t>SAP BTP CPI Training</a:t>
            </a:r>
          </a:p>
        </p:txBody>
      </p:sp>
      <p:sp>
        <p:nvSpPr>
          <p:cNvPr id="22" name="Oval 21">
            <a:extLst>
              <a:ext uri="{FF2B5EF4-FFF2-40B4-BE49-F238E27FC236}">
                <a16:creationId xmlns:a16="http://schemas.microsoft.com/office/drawing/2014/main" id="{33AB4938-0A06-984F-B78F-061AE8D5D2E4}"/>
              </a:ext>
            </a:extLst>
          </p:cNvPr>
          <p:cNvSpPr/>
          <p:nvPr/>
        </p:nvSpPr>
        <p:spPr>
          <a:xfrm>
            <a:off x="216773" y="282203"/>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73" y="310153"/>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4189" y="6099242"/>
            <a:ext cx="689413" cy="6809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123EC0-1945-50E4-E5B2-74A2F4FA5274}"/>
              </a:ext>
            </a:extLst>
          </p:cNvPr>
          <p:cNvSpPr txBox="1"/>
          <p:nvPr/>
        </p:nvSpPr>
        <p:spPr>
          <a:xfrm>
            <a:off x="4017524" y="6358938"/>
            <a:ext cx="5443658"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12DF-75D5-4381-9A75-ED49ACB0E628}"/>
              </a:ext>
            </a:extLst>
          </p:cNvPr>
          <p:cNvSpPr>
            <a:spLocks noGrp="1"/>
          </p:cNvSpPr>
          <p:nvPr>
            <p:ph type="title"/>
          </p:nvPr>
        </p:nvSpPr>
        <p:spPr/>
        <p:txBody>
          <a:bodyPr/>
          <a:lstStyle/>
          <a:p>
            <a:r>
              <a:rPr lang="en-IN" dirty="0"/>
              <a:t>POSTMAN CPI </a:t>
            </a:r>
            <a:r>
              <a:rPr lang="en-IN" dirty="0" err="1"/>
              <a:t>INtegration</a:t>
            </a:r>
            <a:endParaRPr lang="en-IN" dirty="0"/>
          </a:p>
        </p:txBody>
      </p:sp>
      <p:pic>
        <p:nvPicPr>
          <p:cNvPr id="5" name="Content Placeholder 4">
            <a:extLst>
              <a:ext uri="{FF2B5EF4-FFF2-40B4-BE49-F238E27FC236}">
                <a16:creationId xmlns:a16="http://schemas.microsoft.com/office/drawing/2014/main" id="{C0CCE063-6D74-449C-BF99-1491B79005E5}"/>
              </a:ext>
            </a:extLst>
          </p:cNvPr>
          <p:cNvPicPr>
            <a:picLocks noGrp="1" noChangeAspect="1"/>
          </p:cNvPicPr>
          <p:nvPr>
            <p:ph idx="1"/>
          </p:nvPr>
        </p:nvPicPr>
        <p:blipFill>
          <a:blip r:embed="rId2"/>
          <a:stretch>
            <a:fillRect/>
          </a:stretch>
        </p:blipFill>
        <p:spPr>
          <a:xfrm>
            <a:off x="1411130" y="1453514"/>
            <a:ext cx="7730067" cy="1785867"/>
          </a:xfrm>
        </p:spPr>
      </p:pic>
      <p:pic>
        <p:nvPicPr>
          <p:cNvPr id="7" name="Picture 6">
            <a:extLst>
              <a:ext uri="{FF2B5EF4-FFF2-40B4-BE49-F238E27FC236}">
                <a16:creationId xmlns:a16="http://schemas.microsoft.com/office/drawing/2014/main" id="{378820C7-0C65-4254-ACA5-35D17F89767E}"/>
              </a:ext>
            </a:extLst>
          </p:cNvPr>
          <p:cNvPicPr>
            <a:picLocks noChangeAspect="1"/>
          </p:cNvPicPr>
          <p:nvPr/>
        </p:nvPicPr>
        <p:blipFill>
          <a:blip r:embed="rId3"/>
          <a:stretch>
            <a:fillRect/>
          </a:stretch>
        </p:blipFill>
        <p:spPr>
          <a:xfrm>
            <a:off x="1649325" y="3545688"/>
            <a:ext cx="7730067" cy="2089148"/>
          </a:xfrm>
          <a:prstGeom prst="rect">
            <a:avLst/>
          </a:prstGeom>
        </p:spPr>
      </p:pic>
    </p:spTree>
    <p:extLst>
      <p:ext uri="{BB962C8B-B14F-4D97-AF65-F5344CB8AC3E}">
        <p14:creationId xmlns:p14="http://schemas.microsoft.com/office/powerpoint/2010/main" val="2355500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AE99-19B4-4F2A-8BB5-504CEE3586D4}"/>
              </a:ext>
            </a:extLst>
          </p:cNvPr>
          <p:cNvSpPr>
            <a:spLocks noGrp="1"/>
          </p:cNvSpPr>
          <p:nvPr>
            <p:ph type="title"/>
          </p:nvPr>
        </p:nvSpPr>
        <p:spPr>
          <a:xfrm>
            <a:off x="284462" y="95392"/>
            <a:ext cx="7729728" cy="1188720"/>
          </a:xfrm>
        </p:spPr>
        <p:txBody>
          <a:bodyPr>
            <a:normAutofit/>
          </a:bodyPr>
          <a:lstStyle/>
          <a:p>
            <a:r>
              <a:rPr lang="en-IN" dirty="0"/>
              <a:t>POSTMAN CPI Integration</a:t>
            </a:r>
          </a:p>
        </p:txBody>
      </p:sp>
      <p:pic>
        <p:nvPicPr>
          <p:cNvPr id="5" name="Content Placeholder 4">
            <a:extLst>
              <a:ext uri="{FF2B5EF4-FFF2-40B4-BE49-F238E27FC236}">
                <a16:creationId xmlns:a16="http://schemas.microsoft.com/office/drawing/2014/main" id="{7554BEA0-E7FF-4BFD-A6B1-8B66706659CF}"/>
              </a:ext>
            </a:extLst>
          </p:cNvPr>
          <p:cNvPicPr>
            <a:picLocks noGrp="1" noChangeAspect="1"/>
          </p:cNvPicPr>
          <p:nvPr>
            <p:ph idx="1"/>
          </p:nvPr>
        </p:nvPicPr>
        <p:blipFill>
          <a:blip r:embed="rId2"/>
          <a:stretch>
            <a:fillRect/>
          </a:stretch>
        </p:blipFill>
        <p:spPr>
          <a:xfrm>
            <a:off x="1307606" y="1125316"/>
            <a:ext cx="7648356" cy="1951541"/>
          </a:xfrm>
        </p:spPr>
      </p:pic>
      <p:pic>
        <p:nvPicPr>
          <p:cNvPr id="7" name="Picture 6">
            <a:extLst>
              <a:ext uri="{FF2B5EF4-FFF2-40B4-BE49-F238E27FC236}">
                <a16:creationId xmlns:a16="http://schemas.microsoft.com/office/drawing/2014/main" id="{F14F415C-3ECF-4B40-B6E1-470588D5B264}"/>
              </a:ext>
            </a:extLst>
          </p:cNvPr>
          <p:cNvPicPr>
            <a:picLocks noChangeAspect="1"/>
          </p:cNvPicPr>
          <p:nvPr/>
        </p:nvPicPr>
        <p:blipFill>
          <a:blip r:embed="rId3"/>
          <a:stretch>
            <a:fillRect/>
          </a:stretch>
        </p:blipFill>
        <p:spPr>
          <a:xfrm>
            <a:off x="1501231" y="3197856"/>
            <a:ext cx="7454731" cy="2534828"/>
          </a:xfrm>
          <a:prstGeom prst="rect">
            <a:avLst/>
          </a:prstGeom>
        </p:spPr>
      </p:pic>
      <p:graphicFrame>
        <p:nvGraphicFramePr>
          <p:cNvPr id="3" name="Object 2">
            <a:extLst>
              <a:ext uri="{FF2B5EF4-FFF2-40B4-BE49-F238E27FC236}">
                <a16:creationId xmlns:a16="http://schemas.microsoft.com/office/drawing/2014/main" id="{24511FE4-A61D-4903-951E-413D1CE71D89}"/>
              </a:ext>
            </a:extLst>
          </p:cNvPr>
          <p:cNvGraphicFramePr>
            <a:graphicFrameLocks noChangeAspect="1"/>
          </p:cNvGraphicFramePr>
          <p:nvPr>
            <p:extLst>
              <p:ext uri="{D42A27DB-BD31-4B8C-83A1-F6EECF244321}">
                <p14:modId xmlns:p14="http://schemas.microsoft.com/office/powerpoint/2010/main" val="3235733076"/>
              </p:ext>
            </p:extLst>
          </p:nvPr>
        </p:nvGraphicFramePr>
        <p:xfrm>
          <a:off x="1169552" y="4272184"/>
          <a:ext cx="7416800" cy="1663700"/>
        </p:xfrm>
        <a:graphic>
          <a:graphicData uri="http://schemas.openxmlformats.org/presentationml/2006/ole">
            <mc:AlternateContent xmlns:mc="http://schemas.openxmlformats.org/markup-compatibility/2006">
              <mc:Choice xmlns:v="urn:schemas-microsoft-com:vml" Requires="v">
                <p:oleObj name="Bitmap Image" r:id="rId4" imgW="7416720" imgH="1663560" progId="PBrush">
                  <p:embed/>
                </p:oleObj>
              </mc:Choice>
              <mc:Fallback>
                <p:oleObj name="Bitmap Image" r:id="rId4" imgW="7416720" imgH="1663560" progId="PBrush">
                  <p:embed/>
                  <p:pic>
                    <p:nvPicPr>
                      <p:cNvPr id="3" name="Object 2">
                        <a:extLst>
                          <a:ext uri="{FF2B5EF4-FFF2-40B4-BE49-F238E27FC236}">
                            <a16:creationId xmlns:a16="http://schemas.microsoft.com/office/drawing/2014/main" id="{24511FE4-A61D-4903-951E-413D1CE71D89}"/>
                          </a:ext>
                        </a:extLst>
                      </p:cNvPr>
                      <p:cNvPicPr/>
                      <p:nvPr/>
                    </p:nvPicPr>
                    <p:blipFill>
                      <a:blip r:embed="rId5"/>
                      <a:stretch>
                        <a:fillRect/>
                      </a:stretch>
                    </p:blipFill>
                    <p:spPr>
                      <a:xfrm>
                        <a:off x="1169552" y="4272184"/>
                        <a:ext cx="7416800" cy="1663700"/>
                      </a:xfrm>
                      <a:prstGeom prst="rect">
                        <a:avLst/>
                      </a:prstGeom>
                    </p:spPr>
                  </p:pic>
                </p:oleObj>
              </mc:Fallback>
            </mc:AlternateContent>
          </a:graphicData>
        </a:graphic>
      </p:graphicFrame>
    </p:spTree>
    <p:extLst>
      <p:ext uri="{BB962C8B-B14F-4D97-AF65-F5344CB8AC3E}">
        <p14:creationId xmlns:p14="http://schemas.microsoft.com/office/powerpoint/2010/main" val="3140264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955F-97E0-4F73-8D12-89A9C5D2A137}"/>
              </a:ext>
            </a:extLst>
          </p:cNvPr>
          <p:cNvSpPr>
            <a:spLocks noGrp="1"/>
          </p:cNvSpPr>
          <p:nvPr>
            <p:ph type="title"/>
          </p:nvPr>
        </p:nvSpPr>
        <p:spPr>
          <a:xfrm>
            <a:off x="154959" y="392620"/>
            <a:ext cx="10515600" cy="819241"/>
          </a:xfrm>
        </p:spPr>
        <p:txBody>
          <a:bodyPr>
            <a:normAutofit fontScale="90000"/>
          </a:bodyPr>
          <a:lstStyle/>
          <a:p>
            <a:r>
              <a:rPr lang="en-IN" sz="3600" b="0" i="0" dirty="0">
                <a:solidFill>
                  <a:srgbClr val="333333"/>
                </a:solidFill>
                <a:effectLst/>
              </a:rPr>
              <a:t>CSV to XML Converter</a:t>
            </a: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BB0F42CB-10E4-4624-B22E-459A1901863D}"/>
              </a:ext>
            </a:extLst>
          </p:cNvPr>
          <p:cNvSpPr>
            <a:spLocks noGrp="1"/>
          </p:cNvSpPr>
          <p:nvPr>
            <p:ph idx="1"/>
          </p:nvPr>
        </p:nvSpPr>
        <p:spPr/>
        <p:txBody>
          <a:bodyPr/>
          <a:lstStyle/>
          <a:p>
            <a:pPr algn="l"/>
            <a:r>
              <a:rPr lang="en-US" sz="1467" b="1" dirty="0">
                <a:solidFill>
                  <a:srgbClr val="333333"/>
                </a:solidFill>
                <a:latin typeface="72"/>
              </a:rPr>
              <a:t>Procedure</a:t>
            </a:r>
          </a:p>
          <a:p>
            <a:pPr algn="l">
              <a:buFont typeface="+mj-lt"/>
              <a:buAutoNum type="arabicPeriod"/>
            </a:pPr>
            <a:r>
              <a:rPr lang="en-US" sz="1467" dirty="0">
                <a:solidFill>
                  <a:srgbClr val="333333"/>
                </a:solidFill>
                <a:latin typeface="72"/>
              </a:rPr>
              <a:t>In the palette, choose </a:t>
            </a:r>
            <a:r>
              <a:rPr lang="en-US" sz="1467" dirty="0">
                <a:solidFill>
                  <a:srgbClr val="333333"/>
                </a:solidFill>
                <a:latin typeface="SAPiconsV4-1"/>
              </a:rPr>
              <a:t></a:t>
            </a:r>
            <a:r>
              <a:rPr lang="en-US" sz="1467" dirty="0">
                <a:solidFill>
                  <a:srgbClr val="333333"/>
                </a:solidFill>
                <a:latin typeface="72"/>
              </a:rPr>
              <a:t>, then navigate to </a:t>
            </a:r>
            <a:r>
              <a:rPr lang="en-US" sz="1467" b="1" dirty="0">
                <a:solidFill>
                  <a:srgbClr val="333333"/>
                </a:solidFill>
                <a:latin typeface="72"/>
              </a:rPr>
              <a:t>Converter</a:t>
            </a:r>
            <a:r>
              <a:rPr lang="en-US" sz="1467" dirty="0">
                <a:solidFill>
                  <a:srgbClr val="333333"/>
                </a:solidFill>
                <a:latin typeface="72"/>
              </a:rPr>
              <a:t>  </a:t>
            </a:r>
            <a:r>
              <a:rPr lang="en-US" sz="1467" b="1" dirty="0">
                <a:solidFill>
                  <a:srgbClr val="333333"/>
                </a:solidFill>
                <a:latin typeface="72"/>
              </a:rPr>
              <a:t>CSV to XML Converter</a:t>
            </a:r>
            <a:r>
              <a:rPr lang="en-US" sz="1467" dirty="0">
                <a:solidFill>
                  <a:srgbClr val="333333"/>
                </a:solidFill>
                <a:latin typeface="72"/>
              </a:rPr>
              <a:t>.</a:t>
            </a:r>
          </a:p>
          <a:p>
            <a:pPr algn="l">
              <a:buFont typeface="+mj-lt"/>
              <a:buAutoNum type="arabicPeriod"/>
            </a:pPr>
            <a:r>
              <a:rPr lang="en-US" sz="1467" dirty="0">
                <a:solidFill>
                  <a:srgbClr val="333333"/>
                </a:solidFill>
                <a:latin typeface="72"/>
              </a:rPr>
              <a:t>Place the </a:t>
            </a:r>
            <a:r>
              <a:rPr lang="en-US" sz="1467" b="1" dirty="0">
                <a:solidFill>
                  <a:srgbClr val="333333"/>
                </a:solidFill>
                <a:latin typeface="72"/>
              </a:rPr>
              <a:t>CSV to XML converter</a:t>
            </a:r>
            <a:r>
              <a:rPr lang="en-US" sz="1467" dirty="0">
                <a:solidFill>
                  <a:srgbClr val="333333"/>
                </a:solidFill>
                <a:latin typeface="72"/>
              </a:rPr>
              <a:t> shape in the integration process and define the message path.</a:t>
            </a:r>
          </a:p>
          <a:p>
            <a:endParaRPr lang="en-IN" dirty="0"/>
          </a:p>
        </p:txBody>
      </p:sp>
    </p:spTree>
    <p:extLst>
      <p:ext uri="{BB962C8B-B14F-4D97-AF65-F5344CB8AC3E}">
        <p14:creationId xmlns:p14="http://schemas.microsoft.com/office/powerpoint/2010/main" val="2255608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CBD29-9D41-4AA0-ABD5-3A18164A53F5}"/>
              </a:ext>
            </a:extLst>
          </p:cNvPr>
          <p:cNvSpPr>
            <a:spLocks noGrp="1"/>
          </p:cNvSpPr>
          <p:nvPr>
            <p:ph type="title"/>
          </p:nvPr>
        </p:nvSpPr>
        <p:spPr>
          <a:xfrm>
            <a:off x="256559" y="253999"/>
            <a:ext cx="10515600" cy="819241"/>
          </a:xfrm>
        </p:spPr>
        <p:txBody>
          <a:bodyPr/>
          <a:lstStyle/>
          <a:p>
            <a:r>
              <a:rPr lang="en-IN" sz="3200" b="0" i="0" dirty="0">
                <a:solidFill>
                  <a:srgbClr val="333333"/>
                </a:solidFill>
                <a:effectLst/>
              </a:rPr>
              <a:t>CSV to XML Converter</a:t>
            </a:r>
            <a:endParaRPr lang="en-IN" dirty="0"/>
          </a:p>
        </p:txBody>
      </p:sp>
      <p:sp>
        <p:nvSpPr>
          <p:cNvPr id="3" name="Content Placeholder 2">
            <a:extLst>
              <a:ext uri="{FF2B5EF4-FFF2-40B4-BE49-F238E27FC236}">
                <a16:creationId xmlns:a16="http://schemas.microsoft.com/office/drawing/2014/main" id="{53B9EC62-14FA-40A0-8A58-D043126D66DD}"/>
              </a:ext>
            </a:extLst>
          </p:cNvPr>
          <p:cNvSpPr>
            <a:spLocks noGrp="1"/>
          </p:cNvSpPr>
          <p:nvPr>
            <p:ph idx="1"/>
          </p:nvPr>
        </p:nvSpPr>
        <p:spPr/>
        <p:txBody>
          <a:bodyPr/>
          <a:lstStyle/>
          <a:p>
            <a:r>
              <a:rPr lang="en-US" b="0" i="0" dirty="0">
                <a:solidFill>
                  <a:srgbClr val="333333"/>
                </a:solidFill>
                <a:effectLst/>
                <a:latin typeface="72"/>
              </a:rPr>
              <a:t>Choose </a:t>
            </a:r>
            <a:r>
              <a:rPr lang="en-US" b="1" i="0" dirty="0">
                <a:solidFill>
                  <a:srgbClr val="333333"/>
                </a:solidFill>
                <a:effectLst/>
                <a:latin typeface="72"/>
              </a:rPr>
              <a:t>CSV to XML Converter</a:t>
            </a:r>
            <a:r>
              <a:rPr lang="en-US" b="0" i="0" dirty="0">
                <a:solidFill>
                  <a:srgbClr val="333333"/>
                </a:solidFill>
                <a:effectLst/>
                <a:latin typeface="72"/>
              </a:rPr>
              <a:t> and provide values in fields based on description in table.</a:t>
            </a:r>
            <a:endParaRPr lang="en-IN" dirty="0"/>
          </a:p>
        </p:txBody>
      </p:sp>
    </p:spTree>
    <p:extLst>
      <p:ext uri="{BB962C8B-B14F-4D97-AF65-F5344CB8AC3E}">
        <p14:creationId xmlns:p14="http://schemas.microsoft.com/office/powerpoint/2010/main" val="3497515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C5E6F-A404-4620-A85E-30428A7EE889}"/>
              </a:ext>
            </a:extLst>
          </p:cNvPr>
          <p:cNvSpPr>
            <a:spLocks noGrp="1"/>
          </p:cNvSpPr>
          <p:nvPr>
            <p:ph type="title"/>
          </p:nvPr>
        </p:nvSpPr>
        <p:spPr>
          <a:xfrm>
            <a:off x="344128" y="333703"/>
            <a:ext cx="4966781" cy="830079"/>
          </a:xfrm>
        </p:spPr>
        <p:txBody>
          <a:bodyPr>
            <a:normAutofit/>
          </a:bodyPr>
          <a:lstStyle/>
          <a:p>
            <a:r>
              <a:rPr lang="en-IN" sz="3200" b="0" i="0" dirty="0">
                <a:solidFill>
                  <a:srgbClr val="333333"/>
                </a:solidFill>
                <a:effectLst/>
              </a:rPr>
              <a:t>CSV to XML Converter</a:t>
            </a:r>
            <a:endParaRPr lang="en-IN" dirty="0"/>
          </a:p>
        </p:txBody>
      </p:sp>
      <p:sp>
        <p:nvSpPr>
          <p:cNvPr id="9" name="Content Placeholder 8">
            <a:extLst>
              <a:ext uri="{FF2B5EF4-FFF2-40B4-BE49-F238E27FC236}">
                <a16:creationId xmlns:a16="http://schemas.microsoft.com/office/drawing/2014/main" id="{C03BA889-F318-B3BA-9BAC-9E20D0236C51}"/>
              </a:ext>
            </a:extLst>
          </p:cNvPr>
          <p:cNvSpPr>
            <a:spLocks noGrp="1"/>
          </p:cNvSpPr>
          <p:nvPr>
            <p:ph idx="1"/>
          </p:nvPr>
        </p:nvSpPr>
        <p:spPr>
          <a:xfrm>
            <a:off x="648931" y="2438400"/>
            <a:ext cx="3505493" cy="3785419"/>
          </a:xfrm>
        </p:spPr>
        <p:txBody>
          <a:bodyPr>
            <a:normAutofit/>
          </a:bodyPr>
          <a:lstStyle/>
          <a:p>
            <a:r>
              <a:rPr lang="en-US" sz="1600" dirty="0">
                <a:solidFill>
                  <a:srgbClr val="333333"/>
                </a:solidFill>
                <a:latin typeface="72"/>
              </a:rPr>
              <a:t>Choose </a:t>
            </a:r>
            <a:r>
              <a:rPr lang="en-US" sz="1600" b="1" dirty="0">
                <a:solidFill>
                  <a:srgbClr val="333333"/>
                </a:solidFill>
                <a:latin typeface="72"/>
              </a:rPr>
              <a:t>CSV to XML Converter</a:t>
            </a:r>
            <a:r>
              <a:rPr lang="en-US" sz="1600" dirty="0">
                <a:solidFill>
                  <a:srgbClr val="333333"/>
                </a:solidFill>
                <a:latin typeface="72"/>
              </a:rPr>
              <a:t> and provide values in fields based on description in table</a:t>
            </a:r>
            <a:endParaRPr lang="en-US" sz="2000" dirty="0"/>
          </a:p>
        </p:txBody>
      </p:sp>
      <p:graphicFrame>
        <p:nvGraphicFramePr>
          <p:cNvPr id="7" name="Content Placeholder 3">
            <a:extLst>
              <a:ext uri="{FF2B5EF4-FFF2-40B4-BE49-F238E27FC236}">
                <a16:creationId xmlns:a16="http://schemas.microsoft.com/office/drawing/2014/main" id="{A309CED0-DD51-4A7B-8428-F535EF4E2BF0}"/>
              </a:ext>
            </a:extLst>
          </p:cNvPr>
          <p:cNvGraphicFramePr>
            <a:graphicFrameLocks/>
          </p:cNvGraphicFramePr>
          <p:nvPr/>
        </p:nvGraphicFramePr>
        <p:xfrm>
          <a:off x="5405861" y="945207"/>
          <a:ext cx="6019330" cy="4964342"/>
        </p:xfrm>
        <a:graphic>
          <a:graphicData uri="http://schemas.openxmlformats.org/drawingml/2006/table">
            <a:tbl>
              <a:tblPr/>
              <a:tblGrid>
                <a:gridCol w="2858905">
                  <a:extLst>
                    <a:ext uri="{9D8B030D-6E8A-4147-A177-3AD203B41FA5}">
                      <a16:colId xmlns:a16="http://schemas.microsoft.com/office/drawing/2014/main" val="870659804"/>
                    </a:ext>
                  </a:extLst>
                </a:gridCol>
                <a:gridCol w="3160425">
                  <a:extLst>
                    <a:ext uri="{9D8B030D-6E8A-4147-A177-3AD203B41FA5}">
                      <a16:colId xmlns:a16="http://schemas.microsoft.com/office/drawing/2014/main" val="2040947270"/>
                    </a:ext>
                  </a:extLst>
                </a:gridCol>
              </a:tblGrid>
              <a:tr h="215416">
                <a:tc>
                  <a:txBody>
                    <a:bodyPr/>
                    <a:lstStyle/>
                    <a:p>
                      <a:pPr algn="l" fontAlgn="t">
                        <a:spcBef>
                          <a:spcPts val="0"/>
                        </a:spcBef>
                        <a:spcAft>
                          <a:spcPts val="0"/>
                        </a:spcAft>
                      </a:pPr>
                      <a:r>
                        <a:rPr lang="en-IN" sz="900" b="0" i="0" u="none" strike="noStrike">
                          <a:effectLst/>
                          <a:latin typeface="Arial" panose="020B0604020202020204" pitchFamily="34" charset="0"/>
                        </a:rPr>
                        <a:t>Field</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900" b="0" i="0" u="none" strike="noStrike">
                          <a:effectLst/>
                          <a:latin typeface="Arial" panose="020B0604020202020204" pitchFamily="34" charset="0"/>
                        </a:rPr>
                        <a:t>Description</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726867477"/>
                  </a:ext>
                </a:extLst>
              </a:tr>
              <a:tr h="802912">
                <a:tc>
                  <a:txBody>
                    <a:bodyPr/>
                    <a:lstStyle/>
                    <a:p>
                      <a:pPr algn="l" fontAlgn="t">
                        <a:spcBef>
                          <a:spcPts val="0"/>
                        </a:spcBef>
                        <a:spcAft>
                          <a:spcPts val="0"/>
                        </a:spcAft>
                      </a:pPr>
                      <a:r>
                        <a:rPr lang="en-IN" sz="900" b="0" i="0" u="none" strike="noStrike">
                          <a:effectLst/>
                          <a:latin typeface="Arial" panose="020B0604020202020204" pitchFamily="34" charset="0"/>
                        </a:rPr>
                        <a:t>XML Schema</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Choose </a:t>
                      </a:r>
                      <a:r>
                        <a:rPr lang="en-US" sz="900" b="1" i="0" u="none" strike="noStrike">
                          <a:effectLst/>
                          <a:latin typeface="Arial" panose="020B0604020202020204" pitchFamily="34" charset="0"/>
                        </a:rPr>
                        <a:t>Browse</a:t>
                      </a:r>
                      <a:r>
                        <a:rPr lang="en-US" sz="900" b="0" i="0" u="none" strike="noStrike">
                          <a:effectLst/>
                          <a:latin typeface="Arial" panose="020B0604020202020204" pitchFamily="34" charset="0"/>
                        </a:rPr>
                        <a:t>. Select the XML schema you want to use.</a:t>
                      </a:r>
                    </a:p>
                    <a:p>
                      <a:pPr algn="l" fontAlgn="t">
                        <a:spcBef>
                          <a:spcPts val="0"/>
                        </a:spcBef>
                        <a:spcAft>
                          <a:spcPts val="0"/>
                        </a:spcAft>
                      </a:pPr>
                      <a:r>
                        <a:rPr lang="en-US" sz="900" b="0" i="0" u="none" strike="noStrike">
                          <a:effectLst/>
                          <a:latin typeface="Arial" panose="020B0604020202020204" pitchFamily="34" charset="0"/>
                        </a:rPr>
                        <a:t>Optionally, you can also upload the XML schema from your local file system by choosing </a:t>
                      </a:r>
                      <a:r>
                        <a:rPr lang="en-US" sz="900" b="1" i="0" u="none" strike="noStrike">
                          <a:effectLst/>
                          <a:latin typeface="Arial" panose="020B0604020202020204" pitchFamily="34" charset="0"/>
                        </a:rPr>
                        <a:t>Upload from File System</a:t>
                      </a:r>
                      <a:r>
                        <a:rPr lang="en-US" sz="900" b="0" i="0" u="none" strike="noStrike">
                          <a:effectLst/>
                          <a:latin typeface="Arial" panose="020B0604020202020204" pitchFamily="34" charset="0"/>
                        </a:rPr>
                        <a:t>.</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84455259"/>
                  </a:ext>
                </a:extLst>
              </a:tr>
              <a:tr h="362289">
                <a:tc>
                  <a:txBody>
                    <a:bodyPr/>
                    <a:lstStyle/>
                    <a:p>
                      <a:pPr algn="l" fontAlgn="t">
                        <a:spcBef>
                          <a:spcPts val="0"/>
                        </a:spcBef>
                        <a:spcAft>
                          <a:spcPts val="0"/>
                        </a:spcAft>
                      </a:pPr>
                      <a:r>
                        <a:rPr lang="en-US" sz="900" b="0" i="0" u="none" strike="noStrike">
                          <a:effectLst/>
                          <a:latin typeface="Arial" panose="020B0604020202020204" pitchFamily="34" charset="0"/>
                        </a:rPr>
                        <a:t>Path to Target Element in XSD</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XPath in the XML schema file where you want to place the content from CSV file.</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887654879"/>
                  </a:ext>
                </a:extLst>
              </a:tr>
              <a:tr h="949785">
                <a:tc>
                  <a:txBody>
                    <a:bodyPr/>
                    <a:lstStyle/>
                    <a:p>
                      <a:pPr algn="l" fontAlgn="t">
                        <a:spcBef>
                          <a:spcPts val="0"/>
                        </a:spcBef>
                        <a:spcAft>
                          <a:spcPts val="0"/>
                        </a:spcAft>
                      </a:pPr>
                      <a:r>
                        <a:rPr lang="en-IN" sz="900" b="0" i="0" u="none" strike="noStrike">
                          <a:effectLst/>
                          <a:latin typeface="Arial" panose="020B0604020202020204" pitchFamily="34" charset="0"/>
                        </a:rPr>
                        <a:t>Record Marker in CSV</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The record in CSV file that indicates the entry that the converter has to consider as the starting point of the content.</a:t>
                      </a:r>
                    </a:p>
                    <a:p>
                      <a:pPr algn="l" fontAlgn="t">
                        <a:spcBef>
                          <a:spcPts val="0"/>
                        </a:spcBef>
                        <a:spcAft>
                          <a:spcPts val="0"/>
                        </a:spcAft>
                      </a:pPr>
                      <a:r>
                        <a:rPr lang="en-US" sz="900" b="1" i="0" u="none" strike="noStrike">
                          <a:effectLst/>
                          <a:latin typeface="Arial" panose="020B0604020202020204" pitchFamily="34" charset="0"/>
                        </a:rPr>
                        <a:t>Note</a:t>
                      </a:r>
                      <a:endParaRPr lang="en-US" sz="900" b="0" i="0" u="none" strike="noStrike">
                        <a:effectLst/>
                        <a:latin typeface="Arial" panose="020B0604020202020204" pitchFamily="34" charset="0"/>
                      </a:endParaRPr>
                    </a:p>
                    <a:p>
                      <a:pPr algn="l" fontAlgn="t">
                        <a:spcBef>
                          <a:spcPts val="0"/>
                        </a:spcBef>
                        <a:spcAft>
                          <a:spcPts val="0"/>
                        </a:spcAft>
                      </a:pPr>
                      <a:r>
                        <a:rPr lang="en-US" sz="900" b="0" i="0" u="none" strike="noStrike">
                          <a:effectLst/>
                          <a:latin typeface="Arial" panose="020B0604020202020204" pitchFamily="34" charset="0"/>
                        </a:rPr>
                        <a:t>If you don’t provide a value for this field, the converter considers all the records in the CSV file for conversion.</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48582073"/>
                  </a:ext>
                </a:extLst>
              </a:tr>
              <a:tr h="802912">
                <a:tc>
                  <a:txBody>
                    <a:bodyPr/>
                    <a:lstStyle/>
                    <a:p>
                      <a:pPr algn="l" fontAlgn="t">
                        <a:spcBef>
                          <a:spcPts val="0"/>
                        </a:spcBef>
                        <a:spcAft>
                          <a:spcPts val="0"/>
                        </a:spcAft>
                      </a:pPr>
                      <a:r>
                        <a:rPr lang="en-IN" sz="900" b="0" i="0" u="none" strike="noStrike">
                          <a:effectLst/>
                          <a:latin typeface="Arial" panose="020B0604020202020204" pitchFamily="34" charset="0"/>
                        </a:rPr>
                        <a:t>Field Separator in CSV</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Select the character from dropdown list that is used as the field separator in CSV file.</a:t>
                      </a:r>
                    </a:p>
                    <a:p>
                      <a:pPr algn="l" fontAlgn="t">
                        <a:spcBef>
                          <a:spcPts val="0"/>
                        </a:spcBef>
                        <a:spcAft>
                          <a:spcPts val="0"/>
                        </a:spcAft>
                      </a:pPr>
                      <a:r>
                        <a:rPr lang="en-US" sz="900" b="1" i="0" u="none" strike="noStrike">
                          <a:effectLst/>
                          <a:latin typeface="Arial" panose="020B0604020202020204" pitchFamily="34" charset="0"/>
                        </a:rPr>
                        <a:t>Tip</a:t>
                      </a:r>
                      <a:endParaRPr lang="en-US" sz="900" b="0" i="0" u="none" strike="noStrike">
                        <a:effectLst/>
                        <a:latin typeface="Arial" panose="020B0604020202020204" pitchFamily="34" charset="0"/>
                      </a:endParaRPr>
                    </a:p>
                    <a:p>
                      <a:pPr algn="l" fontAlgn="t">
                        <a:spcBef>
                          <a:spcPts val="0"/>
                        </a:spcBef>
                        <a:spcAft>
                          <a:spcPts val="0"/>
                        </a:spcAft>
                      </a:pPr>
                      <a:r>
                        <a:rPr lang="en-US" sz="900" b="0" i="0" u="none" strike="noStrike">
                          <a:effectLst/>
                          <a:latin typeface="Arial" panose="020B0604020202020204" pitchFamily="34" charset="0"/>
                        </a:rPr>
                        <a:t>If you want to use a field separator that isn’t available in the dropdown list, manually enter the character.</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96145567"/>
                  </a:ext>
                </a:extLst>
              </a:tr>
              <a:tr h="1831028">
                <a:tc>
                  <a:txBody>
                    <a:bodyPr/>
                    <a:lstStyle/>
                    <a:p>
                      <a:pPr algn="l" fontAlgn="t">
                        <a:spcBef>
                          <a:spcPts val="0"/>
                        </a:spcBef>
                        <a:spcAft>
                          <a:spcPts val="0"/>
                        </a:spcAft>
                      </a:pPr>
                      <a:r>
                        <a:rPr lang="en-IN" sz="900" b="0" i="0" u="none" strike="noStrike">
                          <a:effectLst/>
                          <a:latin typeface="Arial" panose="020B0604020202020204" pitchFamily="34" charset="0"/>
                        </a:rPr>
                        <a:t>Exclude First Line Header</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Select this checkbox if you want to use the header information from the first line of CSV file to map the column to the corresponding xsd attributes.</a:t>
                      </a:r>
                      <a:r>
                        <a:rPr lang="en-US" sz="900" b="1" i="0" u="none" strike="noStrike">
                          <a:effectLst/>
                          <a:latin typeface="Arial" panose="020B0604020202020204" pitchFamily="34" charset="0"/>
                        </a:rPr>
                        <a:t>Note</a:t>
                      </a:r>
                      <a:endParaRPr lang="en-US" sz="900" b="0" i="0" u="none" strike="noStrike">
                        <a:effectLst/>
                        <a:latin typeface="Arial" panose="020B0604020202020204" pitchFamily="34" charset="0"/>
                      </a:endParaRPr>
                    </a:p>
                    <a:p>
                      <a:pPr algn="l" fontAlgn="t">
                        <a:spcBef>
                          <a:spcPts val="0"/>
                        </a:spcBef>
                        <a:spcAft>
                          <a:spcPts val="0"/>
                        </a:spcAft>
                      </a:pPr>
                      <a:r>
                        <a:rPr lang="en-US" sz="900" b="0" i="0" u="none" strike="noStrike">
                          <a:effectLst/>
                          <a:latin typeface="Arial" panose="020B0604020202020204" pitchFamily="34" charset="0"/>
                        </a:rPr>
                        <a:t>If you don't select the checkbox, then the converter maps the attributes of the CSV file to the order of occurrence in the XSD.</a:t>
                      </a:r>
                    </a:p>
                    <a:p>
                      <a:pPr algn="l" fontAlgn="t">
                        <a:spcBef>
                          <a:spcPts val="0"/>
                        </a:spcBef>
                        <a:spcAft>
                          <a:spcPts val="0"/>
                        </a:spcAft>
                      </a:pPr>
                      <a:r>
                        <a:rPr lang="en-US" sz="900" b="0" i="0" u="none" strike="noStrike">
                          <a:effectLst/>
                          <a:latin typeface="Arial" panose="020B0604020202020204" pitchFamily="34" charset="0"/>
                        </a:rPr>
                        <a:t>To use this option, the CSV and XSD must share the same header-attribute names. If the header names don't match or the same header name is used multiple times in the first line of the CSV, it leads to ambiguity that the converter can resolve as it's an unsupported XML specification.</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64844257"/>
                  </a:ext>
                </a:extLst>
              </a:tr>
            </a:tbl>
          </a:graphicData>
        </a:graphic>
      </p:graphicFrame>
    </p:spTree>
    <p:extLst>
      <p:ext uri="{BB962C8B-B14F-4D97-AF65-F5344CB8AC3E}">
        <p14:creationId xmlns:p14="http://schemas.microsoft.com/office/powerpoint/2010/main" val="1436273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680A-10CD-4984-BC05-43BC744D2B79}"/>
              </a:ext>
            </a:extLst>
          </p:cNvPr>
          <p:cNvSpPr>
            <a:spLocks noGrp="1"/>
          </p:cNvSpPr>
          <p:nvPr>
            <p:ph type="title"/>
          </p:nvPr>
        </p:nvSpPr>
        <p:spPr/>
        <p:txBody>
          <a:bodyPr/>
          <a:lstStyle/>
          <a:p>
            <a:r>
              <a:rPr lang="en-IN" sz="3200" b="0" i="0" dirty="0">
                <a:solidFill>
                  <a:srgbClr val="333333"/>
                </a:solidFill>
                <a:effectLst/>
              </a:rPr>
              <a:t>CSV to XML Converter</a:t>
            </a:r>
            <a:endParaRPr lang="en-IN" dirty="0"/>
          </a:p>
        </p:txBody>
      </p:sp>
      <p:graphicFrame>
        <p:nvGraphicFramePr>
          <p:cNvPr id="4" name="Object 3">
            <a:extLst>
              <a:ext uri="{FF2B5EF4-FFF2-40B4-BE49-F238E27FC236}">
                <a16:creationId xmlns:a16="http://schemas.microsoft.com/office/drawing/2014/main" id="{18A4D9D1-9830-42A3-B45E-AE329232913D}"/>
              </a:ext>
            </a:extLst>
          </p:cNvPr>
          <p:cNvGraphicFramePr>
            <a:graphicFrameLocks noChangeAspect="1"/>
          </p:cNvGraphicFramePr>
          <p:nvPr>
            <p:extLst>
              <p:ext uri="{D42A27DB-BD31-4B8C-83A1-F6EECF244321}">
                <p14:modId xmlns:p14="http://schemas.microsoft.com/office/powerpoint/2010/main" val="1500088725"/>
              </p:ext>
            </p:extLst>
          </p:nvPr>
        </p:nvGraphicFramePr>
        <p:xfrm>
          <a:off x="710527" y="1697649"/>
          <a:ext cx="9201150" cy="3632200"/>
        </p:xfrm>
        <a:graphic>
          <a:graphicData uri="http://schemas.openxmlformats.org/presentationml/2006/ole">
            <mc:AlternateContent xmlns:mc="http://schemas.openxmlformats.org/markup-compatibility/2006">
              <mc:Choice xmlns:v="urn:schemas-microsoft-com:vml" Requires="v">
                <p:oleObj name="Bitmap Image" r:id="rId2" imgW="9201240" imgH="3632040" progId="PBrush">
                  <p:embed/>
                </p:oleObj>
              </mc:Choice>
              <mc:Fallback>
                <p:oleObj name="Bitmap Image" r:id="rId2" imgW="9201240" imgH="3632040" progId="PBrush">
                  <p:embed/>
                  <p:pic>
                    <p:nvPicPr>
                      <p:cNvPr id="4" name="Object 3">
                        <a:extLst>
                          <a:ext uri="{FF2B5EF4-FFF2-40B4-BE49-F238E27FC236}">
                            <a16:creationId xmlns:a16="http://schemas.microsoft.com/office/drawing/2014/main" id="{18A4D9D1-9830-42A3-B45E-AE329232913D}"/>
                          </a:ext>
                        </a:extLst>
                      </p:cNvPr>
                      <p:cNvPicPr/>
                      <p:nvPr/>
                    </p:nvPicPr>
                    <p:blipFill>
                      <a:blip r:embed="rId3"/>
                      <a:stretch>
                        <a:fillRect/>
                      </a:stretch>
                    </p:blipFill>
                    <p:spPr>
                      <a:xfrm>
                        <a:off x="710527" y="1697649"/>
                        <a:ext cx="9201150" cy="3632200"/>
                      </a:xfrm>
                      <a:prstGeom prst="rect">
                        <a:avLst/>
                      </a:prstGeom>
                    </p:spPr>
                  </p:pic>
                </p:oleObj>
              </mc:Fallback>
            </mc:AlternateContent>
          </a:graphicData>
        </a:graphic>
      </p:graphicFrame>
    </p:spTree>
    <p:extLst>
      <p:ext uri="{BB962C8B-B14F-4D97-AF65-F5344CB8AC3E}">
        <p14:creationId xmlns:p14="http://schemas.microsoft.com/office/powerpoint/2010/main" val="1842304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EB16-228E-4088-B7C6-CE6D67F08CF3}"/>
              </a:ext>
            </a:extLst>
          </p:cNvPr>
          <p:cNvSpPr>
            <a:spLocks noGrp="1"/>
          </p:cNvSpPr>
          <p:nvPr>
            <p:ph type="title"/>
          </p:nvPr>
        </p:nvSpPr>
        <p:spPr/>
        <p:txBody>
          <a:bodyPr/>
          <a:lstStyle/>
          <a:p>
            <a:r>
              <a:rPr lang="en-IN" sz="3200" b="0" i="0" dirty="0">
                <a:solidFill>
                  <a:srgbClr val="333333"/>
                </a:solidFill>
                <a:effectLst/>
              </a:rPr>
              <a:t>CSV to XML Converter</a:t>
            </a:r>
            <a:endParaRPr lang="en-IN" dirty="0"/>
          </a:p>
        </p:txBody>
      </p:sp>
      <p:sp>
        <p:nvSpPr>
          <p:cNvPr id="3" name="Content Placeholder 2">
            <a:extLst>
              <a:ext uri="{FF2B5EF4-FFF2-40B4-BE49-F238E27FC236}">
                <a16:creationId xmlns:a16="http://schemas.microsoft.com/office/drawing/2014/main" id="{64FD38D1-15E0-4A38-A85B-825954EC51D7}"/>
              </a:ext>
            </a:extLst>
          </p:cNvPr>
          <p:cNvSpPr>
            <a:spLocks noGrp="1"/>
          </p:cNvSpPr>
          <p:nvPr>
            <p:ph idx="1"/>
          </p:nvPr>
        </p:nvSpPr>
        <p:spPr/>
        <p:txBody>
          <a:bodyPr>
            <a:normAutofit fontScale="55000" lnSpcReduction="20000"/>
          </a:bodyPr>
          <a:lstStyle/>
          <a:p>
            <a:r>
              <a:rPr lang="en-IN" dirty="0"/>
              <a:t>Schema</a:t>
            </a:r>
          </a:p>
          <a:p>
            <a:r>
              <a:rPr lang="en-IN" dirty="0"/>
              <a:t>&lt;?xml version="1.0" encoding="UTF-8" standalone="yes"?&gt;&lt;</a:t>
            </a:r>
            <a:r>
              <a:rPr lang="en-IN" dirty="0" err="1"/>
              <a:t>xs:schema</a:t>
            </a:r>
            <a:r>
              <a:rPr lang="en-IN" dirty="0"/>
              <a:t> </a:t>
            </a:r>
            <a:r>
              <a:rPr lang="en-IN" dirty="0" err="1"/>
              <a:t>attributeFormDefault</a:t>
            </a:r>
            <a:r>
              <a:rPr lang="en-IN" dirty="0"/>
              <a:t>="unqualified" </a:t>
            </a:r>
            <a:r>
              <a:rPr lang="en-IN" dirty="0" err="1"/>
              <a:t>elementFormDefault</a:t>
            </a:r>
            <a:r>
              <a:rPr lang="en-IN" dirty="0"/>
              <a:t>="qualified" </a:t>
            </a:r>
            <a:r>
              <a:rPr lang="en-IN" dirty="0" err="1"/>
              <a:t>xmlns:xs</a:t>
            </a:r>
            <a:r>
              <a:rPr lang="en-IN" dirty="0"/>
              <a:t>="http://www.w3.org/2001/XMLSchema"&gt;    &lt;</a:t>
            </a:r>
            <a:r>
              <a:rPr lang="en-IN" dirty="0" err="1"/>
              <a:t>xs:element</a:t>
            </a:r>
            <a:r>
              <a:rPr lang="en-IN" dirty="0"/>
              <a:t> name="Products"&gt;        &lt;</a:t>
            </a:r>
            <a:r>
              <a:rPr lang="en-IN" dirty="0" err="1"/>
              <a:t>xs:complexType</a:t>
            </a:r>
            <a:r>
              <a:rPr lang="en-IN" dirty="0"/>
              <a:t>&gt;            &lt;</a:t>
            </a:r>
            <a:r>
              <a:rPr lang="en-IN" dirty="0" err="1"/>
              <a:t>xs:sequence</a:t>
            </a:r>
            <a:r>
              <a:rPr lang="en-IN" dirty="0"/>
              <a:t>&gt;                &lt;</a:t>
            </a:r>
            <a:r>
              <a:rPr lang="en-IN" dirty="0" err="1"/>
              <a:t>xs:element</a:t>
            </a:r>
            <a:r>
              <a:rPr lang="en-IN" dirty="0"/>
              <a:t> minOccurs="1" </a:t>
            </a:r>
            <a:r>
              <a:rPr lang="en-IN" dirty="0" err="1"/>
              <a:t>maxOccurs</a:t>
            </a:r>
            <a:r>
              <a:rPr lang="en-IN" dirty="0"/>
              <a:t>="unbounded" name="Product"&gt;                    &lt;</a:t>
            </a:r>
            <a:r>
              <a:rPr lang="en-IN" dirty="0" err="1"/>
              <a:t>xs:complexType</a:t>
            </a:r>
            <a:r>
              <a:rPr lang="en-IN" dirty="0"/>
              <a:t>&gt;                        &lt;</a:t>
            </a:r>
            <a:r>
              <a:rPr lang="en-IN" dirty="0" err="1"/>
              <a:t>xs:sequence</a:t>
            </a:r>
            <a:r>
              <a:rPr lang="en-IN" dirty="0"/>
              <a:t>&gt;                            &lt;</a:t>
            </a:r>
            <a:r>
              <a:rPr lang="en-IN" dirty="0" err="1"/>
              <a:t>xs:element</a:t>
            </a:r>
            <a:r>
              <a:rPr lang="en-IN" dirty="0"/>
              <a:t> </a:t>
            </a:r>
            <a:r>
              <a:rPr lang="en-IN" dirty="0" err="1"/>
              <a:t>nillable</a:t>
            </a:r>
            <a:r>
              <a:rPr lang="en-IN" dirty="0"/>
              <a:t>="false" </a:t>
            </a:r>
            <a:r>
              <a:rPr lang="en-IN" dirty="0" err="1"/>
              <a:t>maxOccurs</a:t>
            </a:r>
            <a:r>
              <a:rPr lang="en-IN" dirty="0"/>
              <a:t>="1" name="</a:t>
            </a:r>
            <a:r>
              <a:rPr lang="en-IN" dirty="0" err="1"/>
              <a:t>ProductId</a:t>
            </a:r>
            <a:r>
              <a:rPr lang="en-IN" dirty="0"/>
              <a:t>"&gt;                                &lt;</a:t>
            </a:r>
            <a:r>
              <a:rPr lang="en-IN" dirty="0" err="1"/>
              <a:t>xs:simpleType</a:t>
            </a:r>
            <a:r>
              <a:rPr lang="en-IN" dirty="0"/>
              <a:t>&gt;                                    &lt;</a:t>
            </a:r>
            <a:r>
              <a:rPr lang="en-IN" dirty="0" err="1"/>
              <a:t>xs:restriction</a:t>
            </a:r>
            <a:r>
              <a:rPr lang="en-IN" dirty="0"/>
              <a:t> base="</a:t>
            </a:r>
            <a:r>
              <a:rPr lang="en-IN" dirty="0" err="1"/>
              <a:t>xs:string</a:t>
            </a:r>
            <a:r>
              <a:rPr lang="en-IN" dirty="0"/>
              <a:t>" </a:t>
            </a:r>
            <a:r>
              <a:rPr lang="en-IN" dirty="0" err="1"/>
              <a:t>xmlns</a:t>
            </a:r>
            <a:r>
              <a:rPr lang="en-IN" dirty="0"/>
              <a:t>=""&gt;                                        &lt;</a:t>
            </a:r>
            <a:r>
              <a:rPr lang="en-IN" dirty="0" err="1"/>
              <a:t>xs:maxLength</a:t>
            </a:r>
            <a:r>
              <a:rPr lang="en-IN" dirty="0"/>
              <a:t> value="10"/&gt;                                    &lt;/</a:t>
            </a:r>
            <a:r>
              <a:rPr lang="en-IN" dirty="0" err="1"/>
              <a:t>xs:restriction</a:t>
            </a:r>
            <a:r>
              <a:rPr lang="en-IN" dirty="0"/>
              <a:t>&gt;                                &lt;/</a:t>
            </a:r>
            <a:r>
              <a:rPr lang="en-IN" dirty="0" err="1"/>
              <a:t>xs:simpleType</a:t>
            </a:r>
            <a:r>
              <a:rPr lang="en-IN" dirty="0"/>
              <a:t>&gt;                            &lt;/</a:t>
            </a:r>
            <a:r>
              <a:rPr lang="en-IN" dirty="0" err="1"/>
              <a:t>xs:element</a:t>
            </a:r>
            <a:r>
              <a:rPr lang="en-IN" dirty="0"/>
              <a:t>&gt;                            &lt;</a:t>
            </a:r>
            <a:r>
              <a:rPr lang="en-IN" dirty="0" err="1"/>
              <a:t>xs:element</a:t>
            </a:r>
            <a:r>
              <a:rPr lang="en-IN" dirty="0"/>
              <a:t> type="</a:t>
            </a:r>
            <a:r>
              <a:rPr lang="en-IN" dirty="0" err="1"/>
              <a:t>xs:string</a:t>
            </a:r>
            <a:r>
              <a:rPr lang="en-IN" dirty="0"/>
              <a:t>" </a:t>
            </a:r>
            <a:r>
              <a:rPr lang="en-IN" dirty="0" err="1"/>
              <a:t>nillable</a:t>
            </a:r>
            <a:r>
              <a:rPr lang="en-IN" dirty="0"/>
              <a:t>="true" minOccurs="0" </a:t>
            </a:r>
            <a:r>
              <a:rPr lang="en-IN" dirty="0" err="1"/>
              <a:t>maxOccurs</a:t>
            </a:r>
            <a:r>
              <a:rPr lang="en-IN" dirty="0"/>
              <a:t>="1" name="Name" </a:t>
            </a:r>
            <a:r>
              <a:rPr lang="en-IN" dirty="0" err="1"/>
              <a:t>xmlns</a:t>
            </a:r>
            <a:r>
              <a:rPr lang="en-IN" dirty="0"/>
              <a:t>=""/&gt;							&lt;</a:t>
            </a:r>
            <a:r>
              <a:rPr lang="en-IN" dirty="0" err="1"/>
              <a:t>xs:element</a:t>
            </a:r>
            <a:r>
              <a:rPr lang="en-IN" dirty="0"/>
              <a:t> </a:t>
            </a:r>
            <a:r>
              <a:rPr lang="en-IN" dirty="0" err="1"/>
              <a:t>nillable</a:t>
            </a:r>
            <a:r>
              <a:rPr lang="en-IN" dirty="0"/>
              <a:t>="true" minOccurs="0" </a:t>
            </a:r>
            <a:r>
              <a:rPr lang="en-IN" dirty="0" err="1"/>
              <a:t>maxOccurs</a:t>
            </a:r>
            <a:r>
              <a:rPr lang="en-IN" dirty="0"/>
              <a:t>="1" name="Category"&gt;                                &lt;</a:t>
            </a:r>
            <a:r>
              <a:rPr lang="en-IN" dirty="0" err="1"/>
              <a:t>xs:simpleType</a:t>
            </a:r>
            <a:r>
              <a:rPr lang="en-IN" dirty="0"/>
              <a:t>&gt;                                    &lt;</a:t>
            </a:r>
            <a:r>
              <a:rPr lang="en-IN" dirty="0" err="1"/>
              <a:t>xs:restriction</a:t>
            </a:r>
            <a:r>
              <a:rPr lang="en-IN" dirty="0"/>
              <a:t> base="</a:t>
            </a:r>
            <a:r>
              <a:rPr lang="en-IN" dirty="0" err="1"/>
              <a:t>xs:string</a:t>
            </a:r>
            <a:r>
              <a:rPr lang="en-IN" dirty="0"/>
              <a:t>" </a:t>
            </a:r>
            <a:r>
              <a:rPr lang="en-IN" dirty="0" err="1"/>
              <a:t>xmlns</a:t>
            </a:r>
            <a:r>
              <a:rPr lang="en-IN" dirty="0"/>
              <a:t>=""&gt;                                        &lt;</a:t>
            </a:r>
            <a:r>
              <a:rPr lang="en-IN" dirty="0" err="1"/>
              <a:t>xs:maxLength</a:t>
            </a:r>
            <a:r>
              <a:rPr lang="en-IN" dirty="0"/>
              <a:t> value="40"/&gt;                                    &lt;/</a:t>
            </a:r>
            <a:r>
              <a:rPr lang="en-IN" dirty="0" err="1"/>
              <a:t>xs:restriction</a:t>
            </a:r>
            <a:r>
              <a:rPr lang="en-IN" dirty="0"/>
              <a:t>&gt;                                &lt;/</a:t>
            </a:r>
            <a:r>
              <a:rPr lang="en-IN" dirty="0" err="1"/>
              <a:t>xs:simpleType</a:t>
            </a:r>
            <a:r>
              <a:rPr lang="en-IN" dirty="0"/>
              <a:t>&gt;                            &lt;/</a:t>
            </a:r>
            <a:r>
              <a:rPr lang="en-IN" dirty="0" err="1"/>
              <a:t>xs:element</a:t>
            </a:r>
            <a:r>
              <a:rPr lang="en-IN" dirty="0"/>
              <a:t>&gt;                            &lt;</a:t>
            </a:r>
            <a:r>
              <a:rPr lang="en-IN" dirty="0" err="1"/>
              <a:t>xs:element</a:t>
            </a:r>
            <a:r>
              <a:rPr lang="en-IN" dirty="0"/>
              <a:t> </a:t>
            </a:r>
            <a:r>
              <a:rPr lang="en-IN" dirty="0" err="1"/>
              <a:t>nillable</a:t>
            </a:r>
            <a:r>
              <a:rPr lang="en-IN" dirty="0"/>
              <a:t>="true" minOccurs="0" </a:t>
            </a:r>
            <a:r>
              <a:rPr lang="en-IN" dirty="0" err="1"/>
              <a:t>maxOccurs</a:t>
            </a:r>
            <a:r>
              <a:rPr lang="en-IN" dirty="0"/>
              <a:t>="1" name="</a:t>
            </a:r>
            <a:r>
              <a:rPr lang="en-IN" dirty="0" err="1"/>
              <a:t>DimensionUnit</a:t>
            </a:r>
            <a:r>
              <a:rPr lang="en-IN" dirty="0"/>
              <a:t>"&gt;                                &lt;</a:t>
            </a:r>
            <a:r>
              <a:rPr lang="en-IN" dirty="0" err="1"/>
              <a:t>xs:simpleType</a:t>
            </a:r>
            <a:r>
              <a:rPr lang="en-IN" dirty="0"/>
              <a:t>&gt;                                    &lt;</a:t>
            </a:r>
            <a:r>
              <a:rPr lang="en-IN" dirty="0" err="1"/>
              <a:t>xs:restriction</a:t>
            </a:r>
            <a:r>
              <a:rPr lang="en-IN" dirty="0"/>
              <a:t> base="</a:t>
            </a:r>
            <a:r>
              <a:rPr lang="en-IN" dirty="0" err="1"/>
              <a:t>xs:string</a:t>
            </a:r>
            <a:r>
              <a:rPr lang="en-IN" dirty="0"/>
              <a:t>" </a:t>
            </a:r>
            <a:r>
              <a:rPr lang="en-IN" dirty="0" err="1"/>
              <a:t>xmlns</a:t>
            </a:r>
            <a:r>
              <a:rPr lang="en-IN" dirty="0"/>
              <a:t>=""&gt;                                        &lt;</a:t>
            </a:r>
            <a:r>
              <a:rPr lang="en-IN" dirty="0" err="1"/>
              <a:t>xs:maxLength</a:t>
            </a:r>
            <a:r>
              <a:rPr lang="en-IN" dirty="0"/>
              <a:t> value="3"/&gt;                                    &lt;/</a:t>
            </a:r>
            <a:r>
              <a:rPr lang="en-IN" dirty="0" err="1"/>
              <a:t>xs:restriction</a:t>
            </a:r>
            <a:r>
              <a:rPr lang="en-IN" dirty="0"/>
              <a:t>&gt;                                &lt;/</a:t>
            </a:r>
            <a:r>
              <a:rPr lang="en-IN" dirty="0" err="1"/>
              <a:t>xs:simpleType</a:t>
            </a:r>
            <a:r>
              <a:rPr lang="en-IN" dirty="0"/>
              <a:t>&gt;                            &lt;/</a:t>
            </a:r>
            <a:r>
              <a:rPr lang="en-IN" dirty="0" err="1"/>
              <a:t>xs:element</a:t>
            </a:r>
            <a:r>
              <a:rPr lang="en-IN" dirty="0"/>
              <a:t>&gt;                            &lt;</a:t>
            </a:r>
            <a:r>
              <a:rPr lang="en-IN" dirty="0" err="1"/>
              <a:t>xs:element</a:t>
            </a:r>
            <a:r>
              <a:rPr lang="en-IN" dirty="0"/>
              <a:t> type="</a:t>
            </a:r>
            <a:r>
              <a:rPr lang="en-IN" dirty="0" err="1"/>
              <a:t>xs:decimal</a:t>
            </a:r>
            <a:r>
              <a:rPr lang="en-IN" dirty="0"/>
              <a:t>" </a:t>
            </a:r>
            <a:r>
              <a:rPr lang="en-IN" dirty="0" err="1"/>
              <a:t>nillable</a:t>
            </a:r>
            <a:r>
              <a:rPr lang="en-IN" dirty="0"/>
              <a:t>="true" minOccurs="0" </a:t>
            </a:r>
            <a:r>
              <a:rPr lang="en-IN" dirty="0" err="1"/>
              <a:t>maxOccurs</a:t>
            </a:r>
            <a:r>
              <a:rPr lang="en-IN" dirty="0"/>
              <a:t>="1" name="</a:t>
            </a:r>
            <a:r>
              <a:rPr lang="en-IN" dirty="0" err="1"/>
              <a:t>DimensionDepth</a:t>
            </a:r>
            <a:r>
              <a:rPr lang="en-IN" dirty="0"/>
              <a:t>" </a:t>
            </a:r>
            <a:r>
              <a:rPr lang="en-IN" dirty="0" err="1"/>
              <a:t>xmlns</a:t>
            </a:r>
            <a:r>
              <a:rPr lang="en-IN" dirty="0"/>
              <a:t>=""/&gt;                            &lt;</a:t>
            </a:r>
            <a:r>
              <a:rPr lang="en-IN" dirty="0" err="1"/>
              <a:t>xs:element</a:t>
            </a:r>
            <a:r>
              <a:rPr lang="en-IN" dirty="0"/>
              <a:t> type="</a:t>
            </a:r>
            <a:r>
              <a:rPr lang="en-IN" dirty="0" err="1"/>
              <a:t>xs:decimal</a:t>
            </a:r>
            <a:r>
              <a:rPr lang="en-IN" dirty="0"/>
              <a:t>" </a:t>
            </a:r>
            <a:r>
              <a:rPr lang="en-IN" dirty="0" err="1"/>
              <a:t>nillable</a:t>
            </a:r>
            <a:r>
              <a:rPr lang="en-IN" dirty="0"/>
              <a:t>="true" minOccurs="0" </a:t>
            </a:r>
            <a:r>
              <a:rPr lang="en-IN" dirty="0" err="1"/>
              <a:t>maxOccurs</a:t>
            </a:r>
            <a:r>
              <a:rPr lang="en-IN" dirty="0"/>
              <a:t>="1" name="</a:t>
            </a:r>
            <a:r>
              <a:rPr lang="en-IN" dirty="0" err="1"/>
              <a:t>DimensionHeight</a:t>
            </a:r>
            <a:r>
              <a:rPr lang="en-IN" dirty="0"/>
              <a:t>" </a:t>
            </a:r>
            <a:r>
              <a:rPr lang="en-IN" dirty="0" err="1"/>
              <a:t>xmlns</a:t>
            </a:r>
            <a:r>
              <a:rPr lang="en-IN" dirty="0"/>
              <a:t>=""/&gt;                            &lt;</a:t>
            </a:r>
            <a:r>
              <a:rPr lang="en-IN" dirty="0" err="1"/>
              <a:t>xs:element</a:t>
            </a:r>
            <a:r>
              <a:rPr lang="en-IN" dirty="0"/>
              <a:t> type="</a:t>
            </a:r>
            <a:r>
              <a:rPr lang="en-IN" dirty="0" err="1"/>
              <a:t>xs:decimal</a:t>
            </a:r>
            <a:r>
              <a:rPr lang="en-IN" dirty="0"/>
              <a:t>" </a:t>
            </a:r>
            <a:r>
              <a:rPr lang="en-IN" dirty="0" err="1"/>
              <a:t>nillable</a:t>
            </a:r>
            <a:r>
              <a:rPr lang="en-IN" dirty="0"/>
              <a:t>="true" minOccurs="0" </a:t>
            </a:r>
            <a:r>
              <a:rPr lang="en-IN" dirty="0" err="1"/>
              <a:t>maxOccurs</a:t>
            </a:r>
            <a:r>
              <a:rPr lang="en-IN" dirty="0"/>
              <a:t>="1" name="</a:t>
            </a:r>
            <a:r>
              <a:rPr lang="en-IN" dirty="0" err="1"/>
              <a:t>DimensionWidth</a:t>
            </a:r>
            <a:r>
              <a:rPr lang="en-IN" dirty="0"/>
              <a:t>" </a:t>
            </a:r>
            <a:r>
              <a:rPr lang="en-IN" dirty="0" err="1"/>
              <a:t>xmlns</a:t>
            </a:r>
            <a:r>
              <a:rPr lang="en-IN" dirty="0"/>
              <a:t>=""/&gt;                            &lt;</a:t>
            </a:r>
            <a:r>
              <a:rPr lang="en-IN" dirty="0" err="1"/>
              <a:t>xs:element</a:t>
            </a:r>
            <a:r>
              <a:rPr lang="en-IN" dirty="0"/>
              <a:t> type="</a:t>
            </a:r>
            <a:r>
              <a:rPr lang="en-IN" dirty="0" err="1"/>
              <a:t>xs:decimal</a:t>
            </a:r>
            <a:r>
              <a:rPr lang="en-IN" dirty="0"/>
              <a:t>" </a:t>
            </a:r>
            <a:r>
              <a:rPr lang="en-IN" dirty="0" err="1"/>
              <a:t>nillable</a:t>
            </a:r>
            <a:r>
              <a:rPr lang="en-IN" dirty="0"/>
              <a:t>="true" minOccurs="0" </a:t>
            </a:r>
            <a:r>
              <a:rPr lang="en-IN" dirty="0" err="1"/>
              <a:t>maxOccurs</a:t>
            </a:r>
            <a:r>
              <a:rPr lang="en-IN" dirty="0"/>
              <a:t>="1" name="Weight" </a:t>
            </a:r>
            <a:r>
              <a:rPr lang="en-IN" dirty="0" err="1"/>
              <a:t>xmlns</a:t>
            </a:r>
            <a:r>
              <a:rPr lang="en-IN" dirty="0"/>
              <a:t>=""/&gt;                            &lt;</a:t>
            </a:r>
            <a:r>
              <a:rPr lang="en-IN" dirty="0" err="1"/>
              <a:t>xs:element</a:t>
            </a:r>
            <a:r>
              <a:rPr lang="en-IN" dirty="0"/>
              <a:t> </a:t>
            </a:r>
            <a:r>
              <a:rPr lang="en-IN" dirty="0" err="1"/>
              <a:t>nillable</a:t>
            </a:r>
            <a:r>
              <a:rPr lang="en-IN" dirty="0"/>
              <a:t>="true" minOccurs="0" </a:t>
            </a:r>
            <a:r>
              <a:rPr lang="en-IN" dirty="0" err="1"/>
              <a:t>maxOccurs</a:t>
            </a:r>
            <a:r>
              <a:rPr lang="en-IN" dirty="0"/>
              <a:t>="1" name="</a:t>
            </a:r>
            <a:r>
              <a:rPr lang="en-IN" dirty="0" err="1"/>
              <a:t>WeightUnit</a:t>
            </a:r>
            <a:r>
              <a:rPr lang="en-IN" dirty="0"/>
              <a:t>"&gt;                                &lt;</a:t>
            </a:r>
            <a:r>
              <a:rPr lang="en-IN" dirty="0" err="1"/>
              <a:t>xs:simpleType</a:t>
            </a:r>
            <a:r>
              <a:rPr lang="en-IN" dirty="0"/>
              <a:t>&gt;                                    &lt;</a:t>
            </a:r>
            <a:r>
              <a:rPr lang="en-IN" dirty="0" err="1"/>
              <a:t>xs:restriction</a:t>
            </a:r>
            <a:r>
              <a:rPr lang="en-IN" dirty="0"/>
              <a:t> base="</a:t>
            </a:r>
            <a:r>
              <a:rPr lang="en-IN" dirty="0" err="1"/>
              <a:t>xs:string</a:t>
            </a:r>
            <a:r>
              <a:rPr lang="en-IN" dirty="0"/>
              <a:t>" </a:t>
            </a:r>
            <a:r>
              <a:rPr lang="en-IN" dirty="0" err="1"/>
              <a:t>xmlns</a:t>
            </a:r>
            <a:r>
              <a:rPr lang="en-IN" dirty="0"/>
              <a:t>=""&gt;                                        &lt;</a:t>
            </a:r>
            <a:r>
              <a:rPr lang="en-IN" dirty="0" err="1"/>
              <a:t>xs:maxLength</a:t>
            </a:r>
            <a:r>
              <a:rPr lang="en-IN" dirty="0"/>
              <a:t> value="3"/&gt;                                    &lt;/</a:t>
            </a:r>
            <a:r>
              <a:rPr lang="en-IN" dirty="0" err="1"/>
              <a:t>xs:restriction</a:t>
            </a:r>
            <a:r>
              <a:rPr lang="en-IN" dirty="0"/>
              <a:t>&gt;                                &lt;/</a:t>
            </a:r>
            <a:r>
              <a:rPr lang="en-IN" dirty="0" err="1"/>
              <a:t>xs:simpleType</a:t>
            </a:r>
            <a:r>
              <a:rPr lang="en-IN" dirty="0"/>
              <a:t>&gt;                            &lt;/</a:t>
            </a:r>
            <a:r>
              <a:rPr lang="en-IN" dirty="0" err="1"/>
              <a:t>xs:element</a:t>
            </a:r>
            <a:r>
              <a:rPr lang="en-IN" dirty="0"/>
              <a:t>&gt;                        &lt;/</a:t>
            </a:r>
            <a:r>
              <a:rPr lang="en-IN" dirty="0" err="1"/>
              <a:t>xs:sequence</a:t>
            </a:r>
            <a:r>
              <a:rPr lang="en-IN" dirty="0"/>
              <a:t>&gt;                    &lt;/</a:t>
            </a:r>
            <a:r>
              <a:rPr lang="en-IN" dirty="0" err="1"/>
              <a:t>xs:complexType</a:t>
            </a:r>
            <a:r>
              <a:rPr lang="en-IN" dirty="0"/>
              <a:t>&gt;                &lt;/</a:t>
            </a:r>
            <a:r>
              <a:rPr lang="en-IN" dirty="0" err="1"/>
              <a:t>xs:element</a:t>
            </a:r>
            <a:r>
              <a:rPr lang="en-IN" dirty="0"/>
              <a:t>&gt;            &lt;/</a:t>
            </a:r>
            <a:r>
              <a:rPr lang="en-IN" dirty="0" err="1"/>
              <a:t>xs:sequence</a:t>
            </a:r>
            <a:r>
              <a:rPr lang="en-IN" dirty="0"/>
              <a:t>&gt;        &lt;/</a:t>
            </a:r>
            <a:r>
              <a:rPr lang="en-IN" dirty="0" err="1"/>
              <a:t>xs:complexType</a:t>
            </a:r>
            <a:r>
              <a:rPr lang="en-IN" dirty="0"/>
              <a:t>&gt;    &lt;/</a:t>
            </a:r>
            <a:r>
              <a:rPr lang="en-IN" dirty="0" err="1"/>
              <a:t>xs:element</a:t>
            </a:r>
            <a:r>
              <a:rPr lang="en-IN" dirty="0"/>
              <a:t>&gt;&lt;/</a:t>
            </a:r>
            <a:r>
              <a:rPr lang="en-IN" dirty="0" err="1"/>
              <a:t>xs:schema</a:t>
            </a:r>
            <a:r>
              <a:rPr lang="en-IN" dirty="0"/>
              <a:t>&gt;</a:t>
            </a:r>
          </a:p>
        </p:txBody>
      </p:sp>
    </p:spTree>
    <p:extLst>
      <p:ext uri="{BB962C8B-B14F-4D97-AF65-F5344CB8AC3E}">
        <p14:creationId xmlns:p14="http://schemas.microsoft.com/office/powerpoint/2010/main" val="1380115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C1A9DCD2-AFD6-4B2B-9A9A-9774DE3EA5CA}"/>
              </a:ext>
            </a:extLst>
          </p:cNvPr>
          <p:cNvGraphicFramePr>
            <a:graphicFrameLocks noChangeAspect="1"/>
          </p:cNvGraphicFramePr>
          <p:nvPr>
            <p:extLst>
              <p:ext uri="{D42A27DB-BD31-4B8C-83A1-F6EECF244321}">
                <p14:modId xmlns:p14="http://schemas.microsoft.com/office/powerpoint/2010/main" val="3282439518"/>
              </p:ext>
            </p:extLst>
          </p:nvPr>
        </p:nvGraphicFramePr>
        <p:xfrm>
          <a:off x="1799830" y="1783519"/>
          <a:ext cx="6521450" cy="3765550"/>
        </p:xfrm>
        <a:graphic>
          <a:graphicData uri="http://schemas.openxmlformats.org/presentationml/2006/ole">
            <mc:AlternateContent xmlns:mc="http://schemas.openxmlformats.org/markup-compatibility/2006">
              <mc:Choice xmlns:v="urn:schemas-microsoft-com:vml" Requires="v">
                <p:oleObj name="Bitmap Image" r:id="rId2" imgW="6521400" imgH="3765600" progId="PBrush">
                  <p:embed/>
                </p:oleObj>
              </mc:Choice>
              <mc:Fallback>
                <p:oleObj name="Bitmap Image" r:id="rId2" imgW="6521400" imgH="3765600" progId="PBrush">
                  <p:embed/>
                  <p:pic>
                    <p:nvPicPr>
                      <p:cNvPr id="4" name="Object 3">
                        <a:extLst>
                          <a:ext uri="{FF2B5EF4-FFF2-40B4-BE49-F238E27FC236}">
                            <a16:creationId xmlns:a16="http://schemas.microsoft.com/office/drawing/2014/main" id="{C1A9DCD2-AFD6-4B2B-9A9A-9774DE3EA5CA}"/>
                          </a:ext>
                        </a:extLst>
                      </p:cNvPr>
                      <p:cNvPicPr/>
                      <p:nvPr/>
                    </p:nvPicPr>
                    <p:blipFill>
                      <a:blip r:embed="rId3"/>
                      <a:stretch>
                        <a:fillRect/>
                      </a:stretch>
                    </p:blipFill>
                    <p:spPr>
                      <a:xfrm>
                        <a:off x="1799830" y="1783519"/>
                        <a:ext cx="6521450" cy="3765550"/>
                      </a:xfrm>
                      <a:prstGeom prst="rect">
                        <a:avLst/>
                      </a:prstGeom>
                    </p:spPr>
                  </p:pic>
                </p:oleObj>
              </mc:Fallback>
            </mc:AlternateContent>
          </a:graphicData>
        </a:graphic>
      </p:graphicFrame>
      <p:sp>
        <p:nvSpPr>
          <p:cNvPr id="5" name="Content Placeholder 2">
            <a:extLst>
              <a:ext uri="{FF2B5EF4-FFF2-40B4-BE49-F238E27FC236}">
                <a16:creationId xmlns:a16="http://schemas.microsoft.com/office/drawing/2014/main" id="{FCB896B3-23F5-01D3-A024-DB6F3D8A714D}"/>
              </a:ext>
            </a:extLst>
          </p:cNvPr>
          <p:cNvSpPr>
            <a:spLocks noGrp="1"/>
          </p:cNvSpPr>
          <p:nvPr>
            <p:ph type="title"/>
          </p:nvPr>
        </p:nvSpPr>
        <p:spPr>
          <a:xfrm>
            <a:off x="257175" y="328613"/>
            <a:ext cx="10515600" cy="819150"/>
          </a:xfrm>
        </p:spPr>
        <p:txBody>
          <a:bodyPr/>
          <a:lstStyle/>
          <a:p>
            <a:r>
              <a:rPr lang="en-IN" sz="3200" b="0" i="0" dirty="0">
                <a:solidFill>
                  <a:srgbClr val="333333"/>
                </a:solidFill>
                <a:effectLst/>
              </a:rPr>
              <a:t>CSV to XML Converter</a:t>
            </a:r>
            <a:endParaRPr lang="en-IN" dirty="0"/>
          </a:p>
        </p:txBody>
      </p:sp>
    </p:spTree>
    <p:extLst>
      <p:ext uri="{BB962C8B-B14F-4D97-AF65-F5344CB8AC3E}">
        <p14:creationId xmlns:p14="http://schemas.microsoft.com/office/powerpoint/2010/main" val="1740498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5FD28-31E0-4E59-A55A-5E563C8C1EEA}"/>
              </a:ext>
            </a:extLst>
          </p:cNvPr>
          <p:cNvSpPr>
            <a:spLocks noGrp="1"/>
          </p:cNvSpPr>
          <p:nvPr>
            <p:ph idx="1"/>
          </p:nvPr>
        </p:nvSpPr>
        <p:spPr/>
        <p:txBody>
          <a:bodyPr/>
          <a:lstStyle/>
          <a:p>
            <a:endParaRPr lang="en-IN" dirty="0"/>
          </a:p>
        </p:txBody>
      </p:sp>
      <p:graphicFrame>
        <p:nvGraphicFramePr>
          <p:cNvPr id="4" name="Object 3">
            <a:extLst>
              <a:ext uri="{FF2B5EF4-FFF2-40B4-BE49-F238E27FC236}">
                <a16:creationId xmlns:a16="http://schemas.microsoft.com/office/drawing/2014/main" id="{B00D7A00-978E-4151-9EE9-B4FAB94E3EFC}"/>
              </a:ext>
            </a:extLst>
          </p:cNvPr>
          <p:cNvGraphicFramePr>
            <a:graphicFrameLocks noChangeAspect="1"/>
          </p:cNvGraphicFramePr>
          <p:nvPr/>
        </p:nvGraphicFramePr>
        <p:xfrm>
          <a:off x="838200" y="1808781"/>
          <a:ext cx="8274050" cy="2933700"/>
        </p:xfrm>
        <a:graphic>
          <a:graphicData uri="http://schemas.openxmlformats.org/presentationml/2006/ole">
            <mc:AlternateContent xmlns:mc="http://schemas.openxmlformats.org/markup-compatibility/2006">
              <mc:Choice xmlns:v="urn:schemas-microsoft-com:vml" Requires="v">
                <p:oleObj name="Bitmap Image" r:id="rId2" imgW="8273880" imgH="2933640" progId="PBrush">
                  <p:embed/>
                </p:oleObj>
              </mc:Choice>
              <mc:Fallback>
                <p:oleObj name="Bitmap Image" r:id="rId2" imgW="8273880" imgH="2933640" progId="PBrush">
                  <p:embed/>
                  <p:pic>
                    <p:nvPicPr>
                      <p:cNvPr id="4" name="Object 3">
                        <a:extLst>
                          <a:ext uri="{FF2B5EF4-FFF2-40B4-BE49-F238E27FC236}">
                            <a16:creationId xmlns:a16="http://schemas.microsoft.com/office/drawing/2014/main" id="{B00D7A00-978E-4151-9EE9-B4FAB94E3EFC}"/>
                          </a:ext>
                        </a:extLst>
                      </p:cNvPr>
                      <p:cNvPicPr/>
                      <p:nvPr/>
                    </p:nvPicPr>
                    <p:blipFill>
                      <a:blip r:embed="rId3"/>
                      <a:stretch>
                        <a:fillRect/>
                      </a:stretch>
                    </p:blipFill>
                    <p:spPr>
                      <a:xfrm>
                        <a:off x="838200" y="1808781"/>
                        <a:ext cx="8274050" cy="2933700"/>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7F602119-5F52-A78C-BEC7-7E5A3032B69F}"/>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619665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D2689-E0A1-407B-B245-8389B2F9CE8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09D7E1D-E311-4FC2-A7CF-DC839129DCDD}"/>
              </a:ext>
            </a:extLst>
          </p:cNvPr>
          <p:cNvSpPr>
            <a:spLocks noGrp="1"/>
          </p:cNvSpPr>
          <p:nvPr>
            <p:ph idx="1"/>
          </p:nvPr>
        </p:nvSpPr>
        <p:spPr/>
        <p:txBody>
          <a:bodyPr/>
          <a:lstStyle/>
          <a:p>
            <a:endParaRPr lang="en-IN" dirty="0"/>
          </a:p>
        </p:txBody>
      </p:sp>
      <p:graphicFrame>
        <p:nvGraphicFramePr>
          <p:cNvPr id="4" name="Object 3">
            <a:extLst>
              <a:ext uri="{FF2B5EF4-FFF2-40B4-BE49-F238E27FC236}">
                <a16:creationId xmlns:a16="http://schemas.microsoft.com/office/drawing/2014/main" id="{EF9A582A-2D7E-47CE-B7D0-1958DE63EAF3}"/>
              </a:ext>
            </a:extLst>
          </p:cNvPr>
          <p:cNvGraphicFramePr>
            <a:graphicFrameLocks noChangeAspect="1"/>
          </p:cNvGraphicFramePr>
          <p:nvPr/>
        </p:nvGraphicFramePr>
        <p:xfrm>
          <a:off x="914166" y="1825625"/>
          <a:ext cx="7880350" cy="3848100"/>
        </p:xfrm>
        <a:graphic>
          <a:graphicData uri="http://schemas.openxmlformats.org/presentationml/2006/ole">
            <mc:AlternateContent xmlns:mc="http://schemas.openxmlformats.org/markup-compatibility/2006">
              <mc:Choice xmlns:v="urn:schemas-microsoft-com:vml" Requires="v">
                <p:oleObj name="Bitmap Image" r:id="rId2" imgW="7880400" imgH="3848040" progId="PBrush">
                  <p:embed/>
                </p:oleObj>
              </mc:Choice>
              <mc:Fallback>
                <p:oleObj name="Bitmap Image" r:id="rId2" imgW="7880400" imgH="3848040" progId="PBrush">
                  <p:embed/>
                  <p:pic>
                    <p:nvPicPr>
                      <p:cNvPr id="4" name="Object 3">
                        <a:extLst>
                          <a:ext uri="{FF2B5EF4-FFF2-40B4-BE49-F238E27FC236}">
                            <a16:creationId xmlns:a16="http://schemas.microsoft.com/office/drawing/2014/main" id="{EF9A582A-2D7E-47CE-B7D0-1958DE63EAF3}"/>
                          </a:ext>
                        </a:extLst>
                      </p:cNvPr>
                      <p:cNvPicPr/>
                      <p:nvPr/>
                    </p:nvPicPr>
                    <p:blipFill>
                      <a:blip r:embed="rId3"/>
                      <a:stretch>
                        <a:fillRect/>
                      </a:stretch>
                    </p:blipFill>
                    <p:spPr>
                      <a:xfrm>
                        <a:off x="914166" y="1825625"/>
                        <a:ext cx="7880350" cy="3848100"/>
                      </a:xfrm>
                      <a:prstGeom prst="rect">
                        <a:avLst/>
                      </a:prstGeom>
                    </p:spPr>
                  </p:pic>
                </p:oleObj>
              </mc:Fallback>
            </mc:AlternateContent>
          </a:graphicData>
        </a:graphic>
      </p:graphicFrame>
    </p:spTree>
    <p:extLst>
      <p:ext uri="{BB962C8B-B14F-4D97-AF65-F5344CB8AC3E}">
        <p14:creationId xmlns:p14="http://schemas.microsoft.com/office/powerpoint/2010/main" val="1259740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t="22" b="22"/>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0" y="804353"/>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1588" y="2053115"/>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3175" y="247159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676345" y="2524623"/>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Cooper Black" panose="0208090404030B020404" pitchFamily="18"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Cooper Black" panose="0208090404030B020404" pitchFamily="18"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4" y="3311843"/>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173622" cy="11591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B075C545-6EFE-4BD4-D47A-55B781EC5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6475" y="6154269"/>
            <a:ext cx="673937" cy="665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3128C3-38D8-7E5D-C794-83A97FDE6B16}"/>
              </a:ext>
            </a:extLst>
          </p:cNvPr>
          <p:cNvSpPr txBox="1"/>
          <p:nvPr/>
        </p:nvSpPr>
        <p:spPr>
          <a:xfrm>
            <a:off x="4017524" y="6358938"/>
            <a:ext cx="5443658"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4273191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ED711-CAE2-41CA-A7A8-096ABB08C60E}"/>
              </a:ext>
            </a:extLst>
          </p:cNvPr>
          <p:cNvSpPr>
            <a:spLocks noGrp="1"/>
          </p:cNvSpPr>
          <p:nvPr>
            <p:ph type="title"/>
          </p:nvPr>
        </p:nvSpPr>
        <p:spPr/>
        <p:txBody>
          <a:bodyPr>
            <a:normAutofit fontScale="90000"/>
          </a:bodyPr>
          <a:lstStyle/>
          <a:p>
            <a:r>
              <a:rPr lang="en-IN" sz="3600" b="0" i="0" dirty="0">
                <a:solidFill>
                  <a:srgbClr val="333333"/>
                </a:solidFill>
                <a:effectLst/>
              </a:rPr>
              <a:t>XML to CSV Converter</a:t>
            </a: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957EECBB-C70B-42E3-A2D5-C6D40DBD01F4}"/>
              </a:ext>
            </a:extLst>
          </p:cNvPr>
          <p:cNvSpPr>
            <a:spLocks noGrp="1"/>
          </p:cNvSpPr>
          <p:nvPr>
            <p:ph idx="1"/>
          </p:nvPr>
        </p:nvSpPr>
        <p:spPr/>
        <p:txBody>
          <a:bodyPr/>
          <a:lstStyle/>
          <a:p>
            <a:pPr algn="l"/>
            <a:r>
              <a:rPr lang="en-US" b="1" i="0" dirty="0">
                <a:solidFill>
                  <a:srgbClr val="333333"/>
                </a:solidFill>
                <a:effectLst/>
                <a:latin typeface="72"/>
              </a:rPr>
              <a:t>Procedure</a:t>
            </a:r>
          </a:p>
          <a:p>
            <a:pPr algn="l">
              <a:buFont typeface="+mj-lt"/>
              <a:buAutoNum type="arabicPeriod"/>
            </a:pPr>
            <a:r>
              <a:rPr lang="en-US" b="0" i="0" dirty="0">
                <a:solidFill>
                  <a:srgbClr val="333333"/>
                </a:solidFill>
                <a:effectLst/>
                <a:latin typeface="72"/>
              </a:rPr>
              <a:t>In the palette, choose </a:t>
            </a:r>
            <a:r>
              <a:rPr lang="en-US" b="0" i="0" dirty="0">
                <a:solidFill>
                  <a:srgbClr val="333333"/>
                </a:solidFill>
                <a:effectLst/>
                <a:latin typeface="SAPiconsV4-1"/>
              </a:rPr>
              <a:t></a:t>
            </a:r>
            <a:r>
              <a:rPr lang="en-US" b="0" i="0" dirty="0">
                <a:solidFill>
                  <a:srgbClr val="333333"/>
                </a:solidFill>
                <a:effectLst/>
                <a:latin typeface="72"/>
              </a:rPr>
              <a:t>, then   </a:t>
            </a:r>
            <a:r>
              <a:rPr lang="en-US" b="1" i="0" dirty="0">
                <a:solidFill>
                  <a:srgbClr val="333333"/>
                </a:solidFill>
                <a:effectLst/>
                <a:latin typeface="72"/>
              </a:rPr>
              <a:t>Converter</a:t>
            </a:r>
            <a:r>
              <a:rPr lang="en-US" b="0" i="0" dirty="0">
                <a:solidFill>
                  <a:srgbClr val="333333"/>
                </a:solidFill>
                <a:effectLst/>
                <a:latin typeface="72"/>
              </a:rPr>
              <a:t>  </a:t>
            </a:r>
            <a:r>
              <a:rPr lang="en-US" b="1" i="0" dirty="0">
                <a:solidFill>
                  <a:srgbClr val="333333"/>
                </a:solidFill>
                <a:effectLst/>
                <a:latin typeface="72"/>
              </a:rPr>
              <a:t>XML to CSV Converter</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Place the </a:t>
            </a:r>
            <a:r>
              <a:rPr lang="en-US" b="1" i="0" dirty="0">
                <a:solidFill>
                  <a:srgbClr val="333333"/>
                </a:solidFill>
                <a:effectLst/>
                <a:latin typeface="72"/>
              </a:rPr>
              <a:t>XML to CSV converter</a:t>
            </a:r>
            <a:r>
              <a:rPr lang="en-US" b="0" i="0" dirty="0">
                <a:solidFill>
                  <a:srgbClr val="333333"/>
                </a:solidFill>
                <a:effectLst/>
                <a:latin typeface="72"/>
              </a:rPr>
              <a:t> in the integration process and define the message path.</a:t>
            </a:r>
          </a:p>
          <a:p>
            <a:endParaRPr lang="en-IN" dirty="0"/>
          </a:p>
        </p:txBody>
      </p:sp>
    </p:spTree>
    <p:extLst>
      <p:ext uri="{BB962C8B-B14F-4D97-AF65-F5344CB8AC3E}">
        <p14:creationId xmlns:p14="http://schemas.microsoft.com/office/powerpoint/2010/main" val="2353484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9916-96D1-42F9-B52D-C32AF466F845}"/>
              </a:ext>
            </a:extLst>
          </p:cNvPr>
          <p:cNvSpPr>
            <a:spLocks noGrp="1"/>
          </p:cNvSpPr>
          <p:nvPr>
            <p:ph type="title"/>
          </p:nvPr>
        </p:nvSpPr>
        <p:spPr>
          <a:xfrm>
            <a:off x="648928" y="629266"/>
            <a:ext cx="3505496" cy="1622321"/>
          </a:xfrm>
        </p:spPr>
        <p:txBody>
          <a:bodyPr>
            <a:normAutofit/>
          </a:bodyPr>
          <a:lstStyle/>
          <a:p>
            <a:endParaRPr lang="en-IN"/>
          </a:p>
        </p:txBody>
      </p:sp>
      <p:sp>
        <p:nvSpPr>
          <p:cNvPr id="16" name="Content Placeholder 8">
            <a:extLst>
              <a:ext uri="{FF2B5EF4-FFF2-40B4-BE49-F238E27FC236}">
                <a16:creationId xmlns:a16="http://schemas.microsoft.com/office/drawing/2014/main" id="{3362CA3F-17CE-134E-C555-000770400084}"/>
              </a:ext>
            </a:extLst>
          </p:cNvPr>
          <p:cNvSpPr>
            <a:spLocks noGrp="1"/>
          </p:cNvSpPr>
          <p:nvPr>
            <p:ph idx="1"/>
          </p:nvPr>
        </p:nvSpPr>
        <p:spPr>
          <a:xfrm>
            <a:off x="648931" y="2438400"/>
            <a:ext cx="3505493" cy="3785419"/>
          </a:xfrm>
        </p:spPr>
        <p:txBody>
          <a:bodyPr>
            <a:normAutofit/>
          </a:bodyPr>
          <a:lstStyle/>
          <a:p>
            <a:r>
              <a:rPr lang="en-US" sz="1600" dirty="0">
                <a:solidFill>
                  <a:srgbClr val="333333"/>
                </a:solidFill>
                <a:latin typeface="72"/>
              </a:rPr>
              <a:t>Choose </a:t>
            </a:r>
            <a:r>
              <a:rPr lang="en-US" sz="1600" b="1" dirty="0">
                <a:solidFill>
                  <a:srgbClr val="333333"/>
                </a:solidFill>
                <a:latin typeface="72"/>
              </a:rPr>
              <a:t>XML to CSV Converter</a:t>
            </a:r>
            <a:r>
              <a:rPr lang="en-US" sz="1600" dirty="0">
                <a:solidFill>
                  <a:srgbClr val="333333"/>
                </a:solidFill>
                <a:latin typeface="72"/>
              </a:rPr>
              <a:t> and provide values in fields based on description in table</a:t>
            </a:r>
            <a:endParaRPr lang="en-US" sz="2000" dirty="0"/>
          </a:p>
        </p:txBody>
      </p:sp>
      <p:graphicFrame>
        <p:nvGraphicFramePr>
          <p:cNvPr id="19" name="Content Placeholder 3">
            <a:extLst>
              <a:ext uri="{FF2B5EF4-FFF2-40B4-BE49-F238E27FC236}">
                <a16:creationId xmlns:a16="http://schemas.microsoft.com/office/drawing/2014/main" id="{FE09FFF8-E77D-43C5-9A47-2D42D92596AB}"/>
              </a:ext>
            </a:extLst>
          </p:cNvPr>
          <p:cNvGraphicFramePr>
            <a:graphicFrameLocks/>
          </p:cNvGraphicFramePr>
          <p:nvPr/>
        </p:nvGraphicFramePr>
        <p:xfrm>
          <a:off x="5405861" y="948951"/>
          <a:ext cx="6019330" cy="4991112"/>
        </p:xfrm>
        <a:graphic>
          <a:graphicData uri="http://schemas.openxmlformats.org/drawingml/2006/table">
            <a:tbl>
              <a:tblPr/>
              <a:tblGrid>
                <a:gridCol w="2867329">
                  <a:extLst>
                    <a:ext uri="{9D8B030D-6E8A-4147-A177-3AD203B41FA5}">
                      <a16:colId xmlns:a16="http://schemas.microsoft.com/office/drawing/2014/main" val="4141444501"/>
                    </a:ext>
                  </a:extLst>
                </a:gridCol>
                <a:gridCol w="3152001">
                  <a:extLst>
                    <a:ext uri="{9D8B030D-6E8A-4147-A177-3AD203B41FA5}">
                      <a16:colId xmlns:a16="http://schemas.microsoft.com/office/drawing/2014/main" val="1755364714"/>
                    </a:ext>
                  </a:extLst>
                </a:gridCol>
              </a:tblGrid>
              <a:tr h="353901">
                <a:tc>
                  <a:txBody>
                    <a:bodyPr/>
                    <a:lstStyle/>
                    <a:p>
                      <a:pPr fontAlgn="t"/>
                      <a:r>
                        <a:rPr lang="en-IN" sz="1500">
                          <a:effectLst/>
                        </a:rPr>
                        <a:t>Field</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500">
                          <a:effectLst/>
                        </a:rPr>
                        <a:t>Description</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449351796"/>
                  </a:ext>
                </a:extLst>
              </a:tr>
              <a:tr h="571859">
                <a:tc>
                  <a:txBody>
                    <a:bodyPr/>
                    <a:lstStyle/>
                    <a:p>
                      <a:pPr fontAlgn="t"/>
                      <a:r>
                        <a:rPr lang="en-US" sz="1500">
                          <a:effectLst/>
                        </a:rPr>
                        <a:t>Path to Source Element in XSD</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Path to the source element in the XSD file</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20970804"/>
                  </a:ext>
                </a:extLst>
              </a:tr>
              <a:tr h="1661647">
                <a:tc>
                  <a:txBody>
                    <a:bodyPr/>
                    <a:lstStyle/>
                    <a:p>
                      <a:pPr fontAlgn="t"/>
                      <a:r>
                        <a:rPr lang="en-IN" sz="1500">
                          <a:effectLst/>
                        </a:rPr>
                        <a:t>Field Separator in CSV</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Select the character that you want to use as the field separator in CSV file from dropdown list</a:t>
                      </a:r>
                    </a:p>
                    <a:p>
                      <a:pPr fontAlgn="t"/>
                      <a:r>
                        <a:rPr lang="en-US" sz="1500" b="1">
                          <a:effectLst/>
                        </a:rPr>
                        <a:t>Tip</a:t>
                      </a:r>
                    </a:p>
                    <a:p>
                      <a:pPr fontAlgn="t"/>
                      <a:r>
                        <a:rPr lang="en-US" sz="1500">
                          <a:effectLst/>
                        </a:rPr>
                        <a:t>If you want to use a field separator that is not available in the dropdown list, manually enter the character.</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5801997"/>
                  </a:ext>
                </a:extLst>
              </a:tr>
              <a:tr h="789816">
                <a:tc>
                  <a:txBody>
                    <a:bodyPr/>
                    <a:lstStyle/>
                    <a:p>
                      <a:pPr fontAlgn="t"/>
                      <a:r>
                        <a:rPr lang="en-US" sz="1500">
                          <a:effectLst/>
                        </a:rPr>
                        <a:t>Include Field Name as Headers</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Select this checkbox if you want to use the field names as the headers in CSV file</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31492234"/>
                  </a:ext>
                </a:extLst>
              </a:tr>
              <a:tr h="789816">
                <a:tc>
                  <a:txBody>
                    <a:bodyPr/>
                    <a:lstStyle/>
                    <a:p>
                      <a:pPr fontAlgn="t"/>
                      <a:r>
                        <a:rPr lang="en-IN" sz="1500">
                          <a:effectLst/>
                        </a:rPr>
                        <a:t>Include Parent Element</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Select this checkbox if you want to include the parent element of the XML file in CSV file</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63863521"/>
                  </a:ext>
                </a:extLst>
              </a:tr>
              <a:tr h="789816">
                <a:tc>
                  <a:txBody>
                    <a:bodyPr/>
                    <a:lstStyle/>
                    <a:p>
                      <a:pPr fontAlgn="t"/>
                      <a:r>
                        <a:rPr lang="en-IN" sz="1500">
                          <a:effectLst/>
                        </a:rPr>
                        <a:t>Include Attribute Values</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Select this checkbox if you want to include attribute values in the CSV file</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67165500"/>
                  </a:ext>
                </a:extLst>
              </a:tr>
            </a:tbl>
          </a:graphicData>
        </a:graphic>
      </p:graphicFrame>
    </p:spTree>
    <p:extLst>
      <p:ext uri="{BB962C8B-B14F-4D97-AF65-F5344CB8AC3E}">
        <p14:creationId xmlns:p14="http://schemas.microsoft.com/office/powerpoint/2010/main" val="374095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8691A-4DA0-4AE4-9721-69F0EAB6860B}"/>
              </a:ext>
            </a:extLst>
          </p:cNvPr>
          <p:cNvSpPr>
            <a:spLocks noGrp="1"/>
          </p:cNvSpPr>
          <p:nvPr>
            <p:ph type="title"/>
          </p:nvPr>
        </p:nvSpPr>
        <p:spPr/>
        <p:txBody>
          <a:bodyPr/>
          <a:lstStyle/>
          <a:p>
            <a:r>
              <a:rPr lang="en-IN" dirty="0" err="1"/>
              <a:t>Json</a:t>
            </a:r>
            <a:r>
              <a:rPr lang="en-IN" dirty="0"/>
              <a:t> to XML converter</a:t>
            </a:r>
          </a:p>
        </p:txBody>
      </p:sp>
      <p:sp>
        <p:nvSpPr>
          <p:cNvPr id="3" name="Content Placeholder 2">
            <a:extLst>
              <a:ext uri="{FF2B5EF4-FFF2-40B4-BE49-F238E27FC236}">
                <a16:creationId xmlns:a16="http://schemas.microsoft.com/office/drawing/2014/main" id="{AD5BF00F-37AC-4A73-B0CE-9818E4742BA3}"/>
              </a:ext>
            </a:extLst>
          </p:cNvPr>
          <p:cNvSpPr>
            <a:spLocks noGrp="1"/>
          </p:cNvSpPr>
          <p:nvPr>
            <p:ph idx="1"/>
          </p:nvPr>
        </p:nvSpPr>
        <p:spPr/>
        <p:txBody>
          <a:bodyPr/>
          <a:lstStyle/>
          <a:p>
            <a:r>
              <a:rPr lang="en-US" sz="1467" dirty="0">
                <a:solidFill>
                  <a:srgbClr val="333333"/>
                </a:solidFill>
                <a:latin typeface="72"/>
              </a:rPr>
              <a:t>The JSON to XML converter enables you to transform messages in JSON format to XML format.</a:t>
            </a:r>
          </a:p>
          <a:p>
            <a:pPr algn="l"/>
            <a:r>
              <a:rPr lang="en-US" sz="1467" b="1" dirty="0">
                <a:solidFill>
                  <a:srgbClr val="333333"/>
                </a:solidFill>
                <a:latin typeface="72"/>
              </a:rPr>
              <a:t>Procedure</a:t>
            </a:r>
          </a:p>
          <a:p>
            <a:pPr algn="l">
              <a:buFont typeface="+mj-lt"/>
              <a:buAutoNum type="arabicPeriod"/>
            </a:pPr>
            <a:r>
              <a:rPr lang="en-US" sz="1467" dirty="0">
                <a:solidFill>
                  <a:srgbClr val="333333"/>
                </a:solidFill>
                <a:latin typeface="72"/>
              </a:rPr>
              <a:t>In the palette, choose </a:t>
            </a:r>
            <a:r>
              <a:rPr lang="en-US" sz="1467" dirty="0">
                <a:solidFill>
                  <a:srgbClr val="333333"/>
                </a:solidFill>
                <a:latin typeface="SAPiconsV4-1"/>
              </a:rPr>
              <a:t></a:t>
            </a:r>
            <a:r>
              <a:rPr lang="en-US" sz="1467" dirty="0">
                <a:solidFill>
                  <a:srgbClr val="333333"/>
                </a:solidFill>
                <a:latin typeface="72"/>
              </a:rPr>
              <a:t>, then choose </a:t>
            </a:r>
            <a:r>
              <a:rPr lang="en-US" sz="1467" b="1" dirty="0">
                <a:solidFill>
                  <a:srgbClr val="333333"/>
                </a:solidFill>
                <a:latin typeface="72"/>
              </a:rPr>
              <a:t>Transformation</a:t>
            </a:r>
            <a:r>
              <a:rPr lang="en-US" sz="1467" dirty="0">
                <a:solidFill>
                  <a:srgbClr val="333333"/>
                </a:solidFill>
                <a:latin typeface="72"/>
              </a:rPr>
              <a:t>  </a:t>
            </a:r>
            <a:r>
              <a:rPr lang="en-US" sz="1467" b="1" dirty="0">
                <a:solidFill>
                  <a:srgbClr val="333333"/>
                </a:solidFill>
                <a:latin typeface="72"/>
              </a:rPr>
              <a:t>Converter</a:t>
            </a:r>
            <a:r>
              <a:rPr lang="en-US" sz="1467" dirty="0">
                <a:solidFill>
                  <a:srgbClr val="333333"/>
                </a:solidFill>
                <a:latin typeface="72"/>
              </a:rPr>
              <a:t>  </a:t>
            </a:r>
            <a:r>
              <a:rPr lang="en-US" sz="1467" b="1" dirty="0">
                <a:solidFill>
                  <a:srgbClr val="333333"/>
                </a:solidFill>
                <a:latin typeface="72"/>
              </a:rPr>
              <a:t>JSON to XML Converter</a:t>
            </a:r>
            <a:r>
              <a:rPr lang="en-US" sz="1467" dirty="0">
                <a:solidFill>
                  <a:srgbClr val="333333"/>
                </a:solidFill>
                <a:latin typeface="72"/>
              </a:rPr>
              <a:t>.</a:t>
            </a:r>
          </a:p>
          <a:p>
            <a:pPr algn="l">
              <a:buFont typeface="+mj-lt"/>
              <a:buAutoNum type="arabicPeriod"/>
            </a:pPr>
            <a:r>
              <a:rPr lang="en-US" sz="1467" dirty="0">
                <a:solidFill>
                  <a:srgbClr val="333333"/>
                </a:solidFill>
                <a:latin typeface="72"/>
              </a:rPr>
              <a:t>Insert the converter at the desired position in your integration process. The converter appears as a graphical element in your integration process.</a:t>
            </a:r>
          </a:p>
          <a:p>
            <a:pPr algn="l">
              <a:buFont typeface="+mj-lt"/>
              <a:buAutoNum type="arabicPeriod"/>
            </a:pPr>
            <a:r>
              <a:rPr lang="en-US" sz="1467" dirty="0">
                <a:solidFill>
                  <a:srgbClr val="333333"/>
                </a:solidFill>
                <a:latin typeface="72"/>
              </a:rPr>
              <a:t>The properties tab page for the XML to JSON Converter opens.</a:t>
            </a:r>
          </a:p>
          <a:p>
            <a:endParaRPr lang="en-IN" dirty="0"/>
          </a:p>
        </p:txBody>
      </p:sp>
    </p:spTree>
    <p:extLst>
      <p:ext uri="{BB962C8B-B14F-4D97-AF65-F5344CB8AC3E}">
        <p14:creationId xmlns:p14="http://schemas.microsoft.com/office/powerpoint/2010/main" val="98982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3E83-9915-485B-A9CD-6F8837537EB6}"/>
              </a:ext>
            </a:extLst>
          </p:cNvPr>
          <p:cNvSpPr>
            <a:spLocks noGrp="1"/>
          </p:cNvSpPr>
          <p:nvPr>
            <p:ph type="title"/>
          </p:nvPr>
        </p:nvSpPr>
        <p:spPr>
          <a:xfrm>
            <a:off x="648928" y="629266"/>
            <a:ext cx="3505496" cy="1622321"/>
          </a:xfrm>
        </p:spPr>
        <p:txBody>
          <a:bodyPr>
            <a:normAutofit/>
          </a:bodyPr>
          <a:lstStyle/>
          <a:p>
            <a:r>
              <a:rPr lang="en-IN" dirty="0" err="1"/>
              <a:t>Json</a:t>
            </a:r>
            <a:r>
              <a:rPr lang="en-IN" dirty="0"/>
              <a:t> to XML converter</a:t>
            </a:r>
          </a:p>
        </p:txBody>
      </p:sp>
      <p:sp>
        <p:nvSpPr>
          <p:cNvPr id="3" name="Content Placeholder 2">
            <a:extLst>
              <a:ext uri="{FF2B5EF4-FFF2-40B4-BE49-F238E27FC236}">
                <a16:creationId xmlns:a16="http://schemas.microsoft.com/office/drawing/2014/main" id="{75ECAF3E-478C-4097-8FD6-1E8101340918}"/>
              </a:ext>
            </a:extLst>
          </p:cNvPr>
          <p:cNvSpPr>
            <a:spLocks noGrp="1"/>
          </p:cNvSpPr>
          <p:nvPr>
            <p:ph idx="1"/>
          </p:nvPr>
        </p:nvSpPr>
        <p:spPr>
          <a:xfrm>
            <a:off x="648931" y="2438400"/>
            <a:ext cx="3505493" cy="3785419"/>
          </a:xfrm>
        </p:spPr>
        <p:txBody>
          <a:bodyPr>
            <a:normAutofit/>
          </a:bodyPr>
          <a:lstStyle/>
          <a:p>
            <a:r>
              <a:rPr lang="en-US" sz="2000">
                <a:latin typeface="72"/>
              </a:rPr>
              <a:t>Define the parameters for your conversion, see table below</a:t>
            </a:r>
          </a:p>
          <a:p>
            <a:endParaRPr lang="en-IN" sz="2000"/>
          </a:p>
        </p:txBody>
      </p:sp>
      <p:graphicFrame>
        <p:nvGraphicFramePr>
          <p:cNvPr id="4" name="Table 3">
            <a:extLst>
              <a:ext uri="{FF2B5EF4-FFF2-40B4-BE49-F238E27FC236}">
                <a16:creationId xmlns:a16="http://schemas.microsoft.com/office/drawing/2014/main" id="{003ED54C-E905-4D81-8F22-B4C921DD0C90}"/>
              </a:ext>
            </a:extLst>
          </p:cNvPr>
          <p:cNvGraphicFramePr>
            <a:graphicFrameLocks noGrp="1"/>
          </p:cNvGraphicFramePr>
          <p:nvPr/>
        </p:nvGraphicFramePr>
        <p:xfrm>
          <a:off x="5405862" y="1055821"/>
          <a:ext cx="6019334" cy="4743116"/>
        </p:xfrm>
        <a:graphic>
          <a:graphicData uri="http://schemas.openxmlformats.org/drawingml/2006/table">
            <a:tbl>
              <a:tblPr/>
              <a:tblGrid>
                <a:gridCol w="1031171">
                  <a:extLst>
                    <a:ext uri="{9D8B030D-6E8A-4147-A177-3AD203B41FA5}">
                      <a16:colId xmlns:a16="http://schemas.microsoft.com/office/drawing/2014/main" val="1271612373"/>
                    </a:ext>
                  </a:extLst>
                </a:gridCol>
                <a:gridCol w="2525628">
                  <a:extLst>
                    <a:ext uri="{9D8B030D-6E8A-4147-A177-3AD203B41FA5}">
                      <a16:colId xmlns:a16="http://schemas.microsoft.com/office/drawing/2014/main" val="2508156881"/>
                    </a:ext>
                  </a:extLst>
                </a:gridCol>
                <a:gridCol w="2462535">
                  <a:extLst>
                    <a:ext uri="{9D8B030D-6E8A-4147-A177-3AD203B41FA5}">
                      <a16:colId xmlns:a16="http://schemas.microsoft.com/office/drawing/2014/main" val="3784569562"/>
                    </a:ext>
                  </a:extLst>
                </a:gridCol>
              </a:tblGrid>
              <a:tr h="209116">
                <a:tc>
                  <a:txBody>
                    <a:bodyPr/>
                    <a:lstStyle/>
                    <a:p>
                      <a:pPr algn="l" fontAlgn="t">
                        <a:spcBef>
                          <a:spcPts val="0"/>
                        </a:spcBef>
                        <a:spcAft>
                          <a:spcPts val="0"/>
                        </a:spcAft>
                      </a:pPr>
                      <a:r>
                        <a:rPr lang="en-IN" sz="900" b="0" i="0" u="none" strike="noStrike">
                          <a:effectLst/>
                          <a:latin typeface="Arial" panose="020B0604020202020204" pitchFamily="34" charset="0"/>
                        </a:rPr>
                        <a:t>Tab</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900" b="0" i="0" u="none" strike="noStrike">
                          <a:effectLst/>
                          <a:latin typeface="Arial" panose="020B0604020202020204" pitchFamily="34" charset="0"/>
                        </a:rPr>
                        <a:t>Option</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900" b="0" i="0" u="none" strike="noStrike">
                          <a:effectLst/>
                          <a:latin typeface="Arial" panose="020B0604020202020204" pitchFamily="34" charset="0"/>
                        </a:rPr>
                        <a:t>Description</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7704297"/>
                  </a:ext>
                </a:extLst>
              </a:tr>
              <a:tr h="209116">
                <a:tc>
                  <a:txBody>
                    <a:bodyPr/>
                    <a:lstStyle/>
                    <a:p>
                      <a:pPr algn="l" fontAlgn="t">
                        <a:spcBef>
                          <a:spcPts val="0"/>
                        </a:spcBef>
                        <a:spcAft>
                          <a:spcPts val="0"/>
                        </a:spcAft>
                      </a:pPr>
                      <a:r>
                        <a:rPr lang="en-IN" sz="900" b="0" i="0" u="none" strike="noStrike">
                          <a:effectLst/>
                          <a:latin typeface="Arial" panose="020B0604020202020204" pitchFamily="34" charset="0"/>
                        </a:rPr>
                        <a:t>General</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900" b="0" i="0" u="none" strike="noStrike">
                          <a:effectLst/>
                          <a:latin typeface="Arial" panose="020B0604020202020204" pitchFamily="34" charset="0"/>
                        </a:rPr>
                        <a:t>Name</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Enter the name of the converter.</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058342539"/>
                  </a:ext>
                </a:extLst>
              </a:tr>
              <a:tr h="636851">
                <a:tc rowSpan="5">
                  <a:txBody>
                    <a:bodyPr/>
                    <a:lstStyle/>
                    <a:p>
                      <a:pPr algn="l" fontAlgn="t">
                        <a:spcBef>
                          <a:spcPts val="0"/>
                        </a:spcBef>
                        <a:spcAft>
                          <a:spcPts val="0"/>
                        </a:spcAft>
                      </a:pPr>
                      <a:r>
                        <a:rPr lang="en-IN" sz="900" b="0" i="0" u="none" strike="noStrike">
                          <a:effectLst/>
                          <a:latin typeface="Arial" panose="020B0604020202020204" pitchFamily="34" charset="0"/>
                        </a:rPr>
                        <a:t>Processing</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JSON Prefix (only if the option </a:t>
                      </a:r>
                      <a:r>
                        <a:rPr lang="en-US" sz="900" b="1" i="0" u="none" strike="noStrike">
                          <a:effectLst/>
                          <a:latin typeface="Arial" panose="020B0604020202020204" pitchFamily="34" charset="0"/>
                        </a:rPr>
                        <a:t>Use Namespace Mapping</a:t>
                      </a:r>
                      <a:r>
                        <a:rPr lang="en-US" sz="900" b="0" i="0" u="none" strike="noStrike">
                          <a:effectLst/>
                          <a:latin typeface="Arial" panose="020B0604020202020204" pitchFamily="34" charset="0"/>
                        </a:rPr>
                        <a:t> is selected)</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Enter the mapping of the JSON prefix to the XML namespace. The JSON namespace/prefix must begin with a letter and can contain aA-zZ and 0-9.</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71250666"/>
                  </a:ext>
                </a:extLst>
              </a:tr>
              <a:tr h="1064587">
                <a:tc vMerge="1">
                  <a:txBody>
                    <a:bodyPr/>
                    <a:lstStyle/>
                    <a:p>
                      <a:endParaRPr lang="en-IN"/>
                    </a:p>
                  </a:txBody>
                  <a:tcPr/>
                </a:tc>
                <a:tc>
                  <a:txBody>
                    <a:bodyPr/>
                    <a:lstStyle/>
                    <a:p>
                      <a:pPr algn="l" fontAlgn="t">
                        <a:spcBef>
                          <a:spcPts val="0"/>
                        </a:spcBef>
                        <a:spcAft>
                          <a:spcPts val="0"/>
                        </a:spcAft>
                      </a:pPr>
                      <a:r>
                        <a:rPr lang="en-IN" sz="900" b="0" i="0" u="none" strike="noStrike">
                          <a:effectLst/>
                          <a:latin typeface="Arial" panose="020B0604020202020204" pitchFamily="34" charset="0"/>
                        </a:rPr>
                        <a:t>JSON Prefix Separator</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Enter the JSON prefix separator to be used to separate the JSON prefix from the local part. The value used must not be used in the JSON prefix or local name.</a:t>
                      </a:r>
                    </a:p>
                    <a:p>
                      <a:pPr algn="l" fontAlgn="t">
                        <a:spcBef>
                          <a:spcPts val="0"/>
                        </a:spcBef>
                        <a:spcAft>
                          <a:spcPts val="0"/>
                        </a:spcAft>
                      </a:pPr>
                      <a:r>
                        <a:rPr lang="en-US" sz="900" b="0" i="0" u="none" strike="noStrike">
                          <a:effectLst/>
                          <a:latin typeface="Arial" panose="020B0604020202020204" pitchFamily="34" charset="0"/>
                        </a:rPr>
                        <a:t>The following characters are allowed: colon(:), comma(,), dot(.), pipe(|), semicolon(;), and space.</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8888180"/>
                  </a:ext>
                </a:extLst>
              </a:tr>
              <a:tr h="351695">
                <a:tc vMerge="1">
                  <a:txBody>
                    <a:bodyPr/>
                    <a:lstStyle/>
                    <a:p>
                      <a:endParaRPr lang="en-IN"/>
                    </a:p>
                  </a:txBody>
                  <a:tcPr/>
                </a:tc>
                <a:tc>
                  <a:txBody>
                    <a:bodyPr/>
                    <a:lstStyle/>
                    <a:p>
                      <a:pPr algn="l" fontAlgn="t">
                        <a:spcBef>
                          <a:spcPts val="0"/>
                        </a:spcBef>
                        <a:spcAft>
                          <a:spcPts val="0"/>
                        </a:spcAft>
                      </a:pPr>
                      <a:r>
                        <a:rPr lang="en-IN" sz="900" b="0" i="0" u="none" strike="noStrike">
                          <a:effectLst/>
                          <a:latin typeface="Arial" panose="020B0604020202020204" pitchFamily="34" charset="0"/>
                        </a:rPr>
                        <a:t>Add XML Root Element</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Select this option to convert JSON documents with an XML root element</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94756614"/>
                  </a:ext>
                </a:extLst>
              </a:tr>
              <a:tr h="1777479">
                <a:tc vMerge="1">
                  <a:txBody>
                    <a:bodyPr/>
                    <a:lstStyle/>
                    <a:p>
                      <a:endParaRPr lang="en-IN"/>
                    </a:p>
                  </a:txBody>
                  <a:tcPr/>
                </a:tc>
                <a:tc>
                  <a:txBody>
                    <a:bodyPr/>
                    <a:lstStyle/>
                    <a:p>
                      <a:pPr algn="l" fontAlgn="t">
                        <a:spcBef>
                          <a:spcPts val="0"/>
                        </a:spcBef>
                        <a:spcAft>
                          <a:spcPts val="0"/>
                        </a:spcAft>
                      </a:pPr>
                      <a:r>
                        <a:rPr lang="en-US" sz="900" b="0" i="0" u="none" strike="noStrike">
                          <a:effectLst/>
                          <a:latin typeface="Arial" panose="020B0604020202020204" pitchFamily="34" charset="0"/>
                        </a:rPr>
                        <a:t>Name (only if the option </a:t>
                      </a:r>
                      <a:r>
                        <a:rPr lang="en-US" sz="900" b="1" i="0" u="none" strike="noStrike">
                          <a:effectLst/>
                          <a:latin typeface="Arial" panose="020B0604020202020204" pitchFamily="34" charset="0"/>
                        </a:rPr>
                        <a:t>Add XML Root Element</a:t>
                      </a:r>
                      <a:r>
                        <a:rPr lang="en-US" sz="900" b="0" i="0" u="none" strike="noStrike">
                          <a:effectLst/>
                          <a:latin typeface="Arial" panose="020B0604020202020204" pitchFamily="34" charset="0"/>
                        </a:rPr>
                        <a:t> is selected)</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Enter the name of the XML root element. The name must comply with the NCName rules:</a:t>
                      </a:r>
                    </a:p>
                    <a:p>
                      <a:pPr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The name must begin with a letter or an underscore.</a:t>
                      </a:r>
                    </a:p>
                    <a:p>
                      <a:pPr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The valid characters for the remainder of the name are:</a:t>
                      </a:r>
                    </a:p>
                    <a:p>
                      <a:pPr marL="740664" indent="-283464"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Letters</a:t>
                      </a:r>
                    </a:p>
                    <a:p>
                      <a:pPr marL="740664" indent="-283464"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Digits</a:t>
                      </a:r>
                    </a:p>
                    <a:p>
                      <a:pPr marL="740664" indent="-283464"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Period</a:t>
                      </a:r>
                    </a:p>
                    <a:p>
                      <a:pPr marL="740664" indent="-283464"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Hyphen</a:t>
                      </a:r>
                    </a:p>
                    <a:p>
                      <a:pPr marL="740664" indent="-283464"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Underscore</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87425799"/>
                  </a:ext>
                </a:extLst>
              </a:tr>
              <a:tr h="494272">
                <a:tc vMerge="1">
                  <a:txBody>
                    <a:bodyPr/>
                    <a:lstStyle/>
                    <a:p>
                      <a:endParaRPr lang="en-IN"/>
                    </a:p>
                  </a:txBody>
                  <a:tcPr/>
                </a:tc>
                <a:tc>
                  <a:txBody>
                    <a:bodyPr/>
                    <a:lstStyle/>
                    <a:p>
                      <a:pPr algn="l" fontAlgn="t">
                        <a:spcBef>
                          <a:spcPts val="0"/>
                        </a:spcBef>
                        <a:spcAft>
                          <a:spcPts val="0"/>
                        </a:spcAft>
                      </a:pPr>
                      <a:r>
                        <a:rPr lang="en-US" sz="900" b="0" i="0" u="none" strike="noStrike">
                          <a:effectLst/>
                          <a:latin typeface="Arial" panose="020B0604020202020204" pitchFamily="34" charset="0"/>
                        </a:rPr>
                        <a:t>Namespace Mapping (only if the option </a:t>
                      </a:r>
                      <a:r>
                        <a:rPr lang="en-US" sz="900" b="1" i="0" u="none" strike="noStrike">
                          <a:effectLst/>
                          <a:latin typeface="Arial" panose="020B0604020202020204" pitchFamily="34" charset="0"/>
                        </a:rPr>
                        <a:t>Add XML Root Element</a:t>
                      </a:r>
                      <a:r>
                        <a:rPr lang="en-US" sz="900" b="0" i="0" u="none" strike="noStrike">
                          <a:effectLst/>
                          <a:latin typeface="Arial" panose="020B0604020202020204" pitchFamily="34" charset="0"/>
                        </a:rPr>
                        <a:t> is selected)</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Enter the namespace of the XML root element that you have configured in the integration flow.</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31915567"/>
                  </a:ext>
                </a:extLst>
              </a:tr>
            </a:tbl>
          </a:graphicData>
        </a:graphic>
      </p:graphicFrame>
    </p:spTree>
    <p:extLst>
      <p:ext uri="{BB962C8B-B14F-4D97-AF65-F5344CB8AC3E}">
        <p14:creationId xmlns:p14="http://schemas.microsoft.com/office/powerpoint/2010/main" val="1187941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8D6C-8207-4C73-B66D-86C93E4B08FB}"/>
              </a:ext>
            </a:extLst>
          </p:cNvPr>
          <p:cNvSpPr>
            <a:spLocks noGrp="1"/>
          </p:cNvSpPr>
          <p:nvPr>
            <p:ph type="title"/>
          </p:nvPr>
        </p:nvSpPr>
        <p:spPr/>
        <p:txBody>
          <a:bodyPr>
            <a:normAutofit fontScale="90000"/>
          </a:bodyPr>
          <a:lstStyle/>
          <a:p>
            <a:r>
              <a:rPr lang="en-IN" b="0" i="0" dirty="0">
                <a:solidFill>
                  <a:srgbClr val="333333"/>
                </a:solidFill>
                <a:effectLst/>
                <a:latin typeface="72"/>
              </a:rPr>
              <a:t>                      XML to JSON Converter</a:t>
            </a: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A24090D4-EEDC-468F-97B7-68E7430BF1DF}"/>
              </a:ext>
            </a:extLst>
          </p:cNvPr>
          <p:cNvSpPr>
            <a:spLocks noGrp="1"/>
          </p:cNvSpPr>
          <p:nvPr>
            <p:ph idx="1"/>
          </p:nvPr>
        </p:nvSpPr>
        <p:spPr/>
        <p:txBody>
          <a:bodyPr/>
          <a:lstStyle/>
          <a:p>
            <a:pPr algn="l"/>
            <a:r>
              <a:rPr lang="en-US" sz="1467" b="1" dirty="0">
                <a:solidFill>
                  <a:srgbClr val="333333"/>
                </a:solidFill>
                <a:latin typeface="72"/>
              </a:rPr>
              <a:t>Procedure</a:t>
            </a:r>
          </a:p>
          <a:p>
            <a:pPr algn="l">
              <a:buFont typeface="+mj-lt"/>
              <a:buAutoNum type="arabicPeriod"/>
            </a:pPr>
            <a:r>
              <a:rPr lang="en-US" sz="1467" dirty="0">
                <a:solidFill>
                  <a:srgbClr val="333333"/>
                </a:solidFill>
                <a:latin typeface="72"/>
              </a:rPr>
              <a:t>In the palette, choose </a:t>
            </a:r>
            <a:r>
              <a:rPr lang="en-US" sz="1467" dirty="0">
                <a:solidFill>
                  <a:srgbClr val="333333"/>
                </a:solidFill>
                <a:latin typeface="SAPiconsV4-1"/>
              </a:rPr>
              <a:t> </a:t>
            </a:r>
            <a:r>
              <a:rPr lang="en-US" sz="1467" b="1" dirty="0">
                <a:solidFill>
                  <a:srgbClr val="333333"/>
                </a:solidFill>
                <a:latin typeface="72"/>
              </a:rPr>
              <a:t>Transformation</a:t>
            </a:r>
            <a:r>
              <a:rPr lang="en-US" sz="1467" dirty="0">
                <a:solidFill>
                  <a:srgbClr val="333333"/>
                </a:solidFill>
                <a:latin typeface="72"/>
              </a:rPr>
              <a:t>  </a:t>
            </a:r>
            <a:r>
              <a:rPr lang="en-US" sz="1467" b="1" dirty="0">
                <a:solidFill>
                  <a:srgbClr val="333333"/>
                </a:solidFill>
                <a:latin typeface="72"/>
              </a:rPr>
              <a:t>Converter</a:t>
            </a:r>
            <a:r>
              <a:rPr lang="en-US" sz="1467" dirty="0">
                <a:solidFill>
                  <a:srgbClr val="333333"/>
                </a:solidFill>
                <a:latin typeface="72"/>
              </a:rPr>
              <a:t>  </a:t>
            </a:r>
            <a:r>
              <a:rPr lang="en-US" sz="1467" b="1" dirty="0">
                <a:solidFill>
                  <a:srgbClr val="333333"/>
                </a:solidFill>
                <a:latin typeface="72"/>
              </a:rPr>
              <a:t>XML to JSON </a:t>
            </a:r>
            <a:r>
              <a:rPr lang="en-US" sz="1467" b="1" dirty="0" err="1">
                <a:solidFill>
                  <a:srgbClr val="333333"/>
                </a:solidFill>
                <a:latin typeface="72"/>
              </a:rPr>
              <a:t>Converter</a:t>
            </a:r>
            <a:r>
              <a:rPr lang="en-US" sz="1467" dirty="0" err="1">
                <a:solidFill>
                  <a:srgbClr val="333333"/>
                </a:solidFill>
                <a:latin typeface="72"/>
              </a:rPr>
              <a:t>.Your</a:t>
            </a:r>
            <a:r>
              <a:rPr lang="en-US" sz="1467" dirty="0">
                <a:solidFill>
                  <a:srgbClr val="333333"/>
                </a:solidFill>
                <a:latin typeface="72"/>
              </a:rPr>
              <a:t> </a:t>
            </a:r>
            <a:r>
              <a:rPr lang="en-US" sz="1467" dirty="0" err="1">
                <a:solidFill>
                  <a:srgbClr val="333333"/>
                </a:solidFill>
                <a:latin typeface="72"/>
              </a:rPr>
              <a:t>cusor</a:t>
            </a:r>
            <a:r>
              <a:rPr lang="en-US" sz="1467" dirty="0">
                <a:solidFill>
                  <a:srgbClr val="333333"/>
                </a:solidFill>
                <a:latin typeface="72"/>
              </a:rPr>
              <a:t> symbol</a:t>
            </a:r>
          </a:p>
          <a:p>
            <a:pPr algn="l">
              <a:buFont typeface="+mj-lt"/>
              <a:buAutoNum type="arabicPeriod"/>
            </a:pPr>
            <a:r>
              <a:rPr lang="en-US" sz="1467" dirty="0">
                <a:solidFill>
                  <a:srgbClr val="333333"/>
                </a:solidFill>
                <a:latin typeface="72"/>
              </a:rPr>
              <a:t>Insert the converter at the desired position in your integration </a:t>
            </a:r>
            <a:r>
              <a:rPr lang="en-US" sz="1467" dirty="0" err="1">
                <a:solidFill>
                  <a:srgbClr val="333333"/>
                </a:solidFill>
                <a:latin typeface="72"/>
              </a:rPr>
              <a:t>process.The</a:t>
            </a:r>
            <a:r>
              <a:rPr lang="en-US" sz="1467" dirty="0">
                <a:solidFill>
                  <a:srgbClr val="333333"/>
                </a:solidFill>
                <a:latin typeface="72"/>
              </a:rPr>
              <a:t> converter appears as a graphical element in your integration process.</a:t>
            </a:r>
          </a:p>
          <a:p>
            <a:pPr algn="l">
              <a:buFont typeface="+mj-lt"/>
              <a:buAutoNum type="arabicPeriod"/>
            </a:pPr>
            <a:r>
              <a:rPr lang="en-US" sz="1467" dirty="0">
                <a:solidFill>
                  <a:srgbClr val="333333"/>
                </a:solidFill>
                <a:latin typeface="72"/>
              </a:rPr>
              <a:t>The properties tab page for the XML to JSON-Converter opens</a:t>
            </a:r>
          </a:p>
          <a:p>
            <a:endParaRPr lang="en-IN" dirty="0"/>
          </a:p>
        </p:txBody>
      </p:sp>
    </p:spTree>
    <p:extLst>
      <p:ext uri="{BB962C8B-B14F-4D97-AF65-F5344CB8AC3E}">
        <p14:creationId xmlns:p14="http://schemas.microsoft.com/office/powerpoint/2010/main" val="1093384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2C152-4EC3-4FD2-A7C2-60FCEC11E3E0}"/>
              </a:ext>
            </a:extLst>
          </p:cNvPr>
          <p:cNvSpPr>
            <a:spLocks noGrp="1"/>
          </p:cNvSpPr>
          <p:nvPr>
            <p:ph type="title"/>
          </p:nvPr>
        </p:nvSpPr>
        <p:spPr>
          <a:xfrm>
            <a:off x="648928" y="629266"/>
            <a:ext cx="3505496" cy="1622321"/>
          </a:xfrm>
        </p:spPr>
        <p:txBody>
          <a:bodyPr>
            <a:normAutofit/>
          </a:bodyPr>
          <a:lstStyle/>
          <a:p>
            <a:endParaRPr lang="en-IN"/>
          </a:p>
        </p:txBody>
      </p:sp>
      <p:sp>
        <p:nvSpPr>
          <p:cNvPr id="9" name="Content Placeholder 8">
            <a:extLst>
              <a:ext uri="{FF2B5EF4-FFF2-40B4-BE49-F238E27FC236}">
                <a16:creationId xmlns:a16="http://schemas.microsoft.com/office/drawing/2014/main" id="{719EEC99-7488-0A27-E8FC-9FC471FE09C8}"/>
              </a:ext>
            </a:extLst>
          </p:cNvPr>
          <p:cNvSpPr>
            <a:spLocks noGrp="1"/>
          </p:cNvSpPr>
          <p:nvPr>
            <p:ph idx="1"/>
          </p:nvPr>
        </p:nvSpPr>
        <p:spPr>
          <a:xfrm>
            <a:off x="648931" y="2438400"/>
            <a:ext cx="3505493" cy="3785419"/>
          </a:xfrm>
        </p:spPr>
        <p:txBody>
          <a:bodyPr>
            <a:normAutofit/>
          </a:bodyPr>
          <a:lstStyle/>
          <a:p>
            <a:r>
              <a:rPr lang="en-US" sz="1600" dirty="0">
                <a:solidFill>
                  <a:srgbClr val="333333"/>
                </a:solidFill>
                <a:latin typeface="72"/>
              </a:rPr>
              <a:t>Define the parameters for your conversion, see table below</a:t>
            </a:r>
            <a:endParaRPr lang="en-US" sz="2000" dirty="0"/>
          </a:p>
        </p:txBody>
      </p:sp>
      <p:graphicFrame>
        <p:nvGraphicFramePr>
          <p:cNvPr id="7" name="Content Placeholder 3">
            <a:extLst>
              <a:ext uri="{FF2B5EF4-FFF2-40B4-BE49-F238E27FC236}">
                <a16:creationId xmlns:a16="http://schemas.microsoft.com/office/drawing/2014/main" id="{1EA7E98C-67BA-42E8-8784-6CDAF0943C10}"/>
              </a:ext>
            </a:extLst>
          </p:cNvPr>
          <p:cNvGraphicFramePr>
            <a:graphicFrameLocks/>
          </p:cNvGraphicFramePr>
          <p:nvPr/>
        </p:nvGraphicFramePr>
        <p:xfrm>
          <a:off x="5405861" y="1273415"/>
          <a:ext cx="6019330" cy="4307926"/>
        </p:xfrm>
        <a:graphic>
          <a:graphicData uri="http://schemas.openxmlformats.org/drawingml/2006/table">
            <a:tbl>
              <a:tblPr/>
              <a:tblGrid>
                <a:gridCol w="3039361">
                  <a:extLst>
                    <a:ext uri="{9D8B030D-6E8A-4147-A177-3AD203B41FA5}">
                      <a16:colId xmlns:a16="http://schemas.microsoft.com/office/drawing/2014/main" val="4106480638"/>
                    </a:ext>
                  </a:extLst>
                </a:gridCol>
                <a:gridCol w="2979969">
                  <a:extLst>
                    <a:ext uri="{9D8B030D-6E8A-4147-A177-3AD203B41FA5}">
                      <a16:colId xmlns:a16="http://schemas.microsoft.com/office/drawing/2014/main" val="3602799212"/>
                    </a:ext>
                  </a:extLst>
                </a:gridCol>
              </a:tblGrid>
              <a:tr h="244896">
                <a:tc>
                  <a:txBody>
                    <a:bodyPr/>
                    <a:lstStyle/>
                    <a:p>
                      <a:pPr algn="l" fontAlgn="t">
                        <a:spcBef>
                          <a:spcPts val="0"/>
                        </a:spcBef>
                        <a:spcAft>
                          <a:spcPts val="0"/>
                        </a:spcAft>
                      </a:pPr>
                      <a:r>
                        <a:rPr lang="en-IN" sz="1100" b="0" i="0" u="none" strike="noStrike">
                          <a:effectLst/>
                          <a:latin typeface="Arial" panose="020B0604020202020204" pitchFamily="34" charset="0"/>
                        </a:rPr>
                        <a:t>Option</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1100" b="0" i="0" u="none" strike="noStrike">
                          <a:effectLst/>
                          <a:latin typeface="Arial" panose="020B0604020202020204" pitchFamily="34" charset="0"/>
                        </a:rPr>
                        <a:t>Description</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3743286"/>
                  </a:ext>
                </a:extLst>
              </a:tr>
              <a:tr h="244896">
                <a:tc>
                  <a:txBody>
                    <a:bodyPr/>
                    <a:lstStyle/>
                    <a:p>
                      <a:pPr algn="l" fontAlgn="t">
                        <a:spcBef>
                          <a:spcPts val="0"/>
                        </a:spcBef>
                        <a:spcAft>
                          <a:spcPts val="0"/>
                        </a:spcAft>
                      </a:pPr>
                      <a:r>
                        <a:rPr lang="en-IN" sz="1100" b="0" i="0" u="none" strike="noStrike">
                          <a:effectLst/>
                          <a:latin typeface="Arial" panose="020B0604020202020204" pitchFamily="34" charset="0"/>
                        </a:rPr>
                        <a:t>Name</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Arial" panose="020B0604020202020204" pitchFamily="34" charset="0"/>
                        </a:rPr>
                        <a:t>Enter the name of the converter.</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99470280"/>
                  </a:ext>
                </a:extLst>
              </a:tr>
              <a:tr h="1246737">
                <a:tc>
                  <a:txBody>
                    <a:bodyPr/>
                    <a:lstStyle/>
                    <a:p>
                      <a:pPr algn="l" fontAlgn="t">
                        <a:spcBef>
                          <a:spcPts val="0"/>
                        </a:spcBef>
                        <a:spcAft>
                          <a:spcPts val="0"/>
                        </a:spcAft>
                      </a:pPr>
                      <a:r>
                        <a:rPr lang="en-IN" sz="1100" b="0" i="0" u="none" strike="noStrike">
                          <a:effectLst/>
                          <a:latin typeface="Arial" panose="020B0604020202020204" pitchFamily="34" charset="0"/>
                        </a:rPr>
                        <a:t>JSON Output Encoding</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Arial" panose="020B0604020202020204" pitchFamily="34" charset="0"/>
                        </a:rPr>
                        <a:t>Enter the JSON output encoding. The default value is </a:t>
                      </a:r>
                      <a:r>
                        <a:rPr lang="en-US" sz="1100" b="1" i="0" u="none" strike="noStrike">
                          <a:effectLst/>
                          <a:latin typeface="Arial" panose="020B0604020202020204" pitchFamily="34" charset="0"/>
                        </a:rPr>
                        <a:t>from header or property</a:t>
                      </a:r>
                      <a:r>
                        <a:rPr lang="en-US" sz="1100" b="0" i="0" u="none" strike="noStrike">
                          <a:effectLst/>
                          <a:latin typeface="Arial" panose="020B0604020202020204" pitchFamily="34" charset="0"/>
                        </a:rPr>
                        <a:t>.</a:t>
                      </a:r>
                    </a:p>
                    <a:p>
                      <a:pPr algn="l" fontAlgn="t">
                        <a:spcBef>
                          <a:spcPts val="0"/>
                        </a:spcBef>
                        <a:spcAft>
                          <a:spcPts val="0"/>
                        </a:spcAft>
                      </a:pPr>
                      <a:r>
                        <a:rPr lang="en-US" sz="1100" b="0" i="0" u="none" strike="noStrike">
                          <a:effectLst/>
                          <a:latin typeface="Arial" panose="020B0604020202020204" pitchFamily="34" charset="0"/>
                        </a:rPr>
                        <a:t>If you select </a:t>
                      </a:r>
                      <a:r>
                        <a:rPr lang="en-US" sz="1100" b="1" i="0" u="none" strike="noStrike">
                          <a:effectLst/>
                          <a:latin typeface="Arial" panose="020B0604020202020204" pitchFamily="34" charset="0"/>
                        </a:rPr>
                        <a:t>from header or property</a:t>
                      </a:r>
                      <a:r>
                        <a:rPr lang="en-US" sz="1100" b="0" i="0" u="none" strike="noStrike">
                          <a:effectLst/>
                          <a:latin typeface="Arial" panose="020B0604020202020204" pitchFamily="34" charset="0"/>
                        </a:rPr>
                        <a:t>, the converter tries to read the encoding from the message header or exchange property CamelCharsetName. If there is no value defined, UTF-8 is used.</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329302722"/>
                  </a:ext>
                </a:extLst>
              </a:tr>
              <a:tr h="912791">
                <a:tc>
                  <a:txBody>
                    <a:bodyPr/>
                    <a:lstStyle/>
                    <a:p>
                      <a:pPr algn="l" fontAlgn="t">
                        <a:spcBef>
                          <a:spcPts val="0"/>
                        </a:spcBef>
                        <a:spcAft>
                          <a:spcPts val="0"/>
                        </a:spcAft>
                      </a:pPr>
                      <a:r>
                        <a:rPr lang="en-US" sz="1100" b="0" i="0" u="none" strike="noStrike">
                          <a:effectLst/>
                          <a:latin typeface="Arial" panose="020B0604020202020204" pitchFamily="34" charset="0"/>
                        </a:rPr>
                        <a:t>XML Namespace (only if the option </a:t>
                      </a:r>
                      <a:r>
                        <a:rPr lang="en-US" sz="1100" b="1" i="0" u="none" strike="noStrike">
                          <a:effectLst/>
                          <a:latin typeface="Arial" panose="020B0604020202020204" pitchFamily="34" charset="0"/>
                        </a:rPr>
                        <a:t>Namespace Mapping</a:t>
                      </a:r>
                      <a:r>
                        <a:rPr lang="en-US" sz="1100" b="0" i="0" u="none" strike="noStrike">
                          <a:effectLst/>
                          <a:latin typeface="Arial" panose="020B0604020202020204" pitchFamily="34" charset="0"/>
                        </a:rPr>
                        <a:t> is selected)</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Arial" panose="020B0604020202020204" pitchFamily="34" charset="0"/>
                        </a:rPr>
                        <a:t>If you select from header or property, the converter tries to read the encoding from the message header or exchange property CamelCharsetName. If there is no value defined, UTF-8 is used.</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58826419"/>
                  </a:ext>
                </a:extLst>
              </a:tr>
              <a:tr h="1246737">
                <a:tc>
                  <a:txBody>
                    <a:bodyPr/>
                    <a:lstStyle/>
                    <a:p>
                      <a:pPr algn="l" fontAlgn="t">
                        <a:spcBef>
                          <a:spcPts val="0"/>
                        </a:spcBef>
                        <a:spcAft>
                          <a:spcPts val="0"/>
                        </a:spcAft>
                      </a:pPr>
                      <a:r>
                        <a:rPr lang="en-US" sz="1100" b="0" i="0" u="none" strike="noStrike">
                          <a:effectLst/>
                          <a:latin typeface="Arial" panose="020B0604020202020204" pitchFamily="34" charset="0"/>
                        </a:rPr>
                        <a:t>JSON Prefix Separator (only if the option </a:t>
                      </a:r>
                      <a:r>
                        <a:rPr lang="en-US" sz="1100" b="1" i="0" u="none" strike="noStrike">
                          <a:effectLst/>
                          <a:latin typeface="Arial" panose="020B0604020202020204" pitchFamily="34" charset="0"/>
                        </a:rPr>
                        <a:t>Namespace Mapping</a:t>
                      </a:r>
                      <a:r>
                        <a:rPr lang="en-US" sz="1100" b="0" i="0" u="none" strike="noStrike">
                          <a:effectLst/>
                          <a:latin typeface="Arial" panose="020B0604020202020204" pitchFamily="34" charset="0"/>
                        </a:rPr>
                        <a:t> is selected)</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Arial" panose="020B0604020202020204" pitchFamily="34" charset="0"/>
                        </a:rPr>
                        <a:t>Enter the JSON prefix separator to be used to separate the JSON prefix from the local part. The value used must not be used in the JSON prefix or local name.</a:t>
                      </a:r>
                    </a:p>
                    <a:p>
                      <a:pPr algn="l" fontAlgn="t">
                        <a:spcBef>
                          <a:spcPts val="0"/>
                        </a:spcBef>
                        <a:spcAft>
                          <a:spcPts val="0"/>
                        </a:spcAft>
                      </a:pPr>
                      <a:r>
                        <a:rPr lang="en-US" sz="1100" b="0" i="0" u="none" strike="noStrike">
                          <a:effectLst/>
                          <a:latin typeface="Arial" panose="020B0604020202020204" pitchFamily="34" charset="0"/>
                        </a:rPr>
                        <a:t>The following characters are allowed: colon(:), comma(,), dot(.), pipe(|), semicolon(;), and space.</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16350319"/>
                  </a:ext>
                </a:extLst>
              </a:tr>
              <a:tr h="411869">
                <a:tc>
                  <a:txBody>
                    <a:bodyPr/>
                    <a:lstStyle/>
                    <a:p>
                      <a:pPr algn="l" fontAlgn="t">
                        <a:spcBef>
                          <a:spcPts val="0"/>
                        </a:spcBef>
                        <a:spcAft>
                          <a:spcPts val="0"/>
                        </a:spcAft>
                      </a:pPr>
                      <a:r>
                        <a:rPr lang="en-IN" sz="1100" b="0" i="0" u="none" strike="noStrike">
                          <a:effectLst/>
                          <a:latin typeface="Arial" panose="020B0604020202020204" pitchFamily="34" charset="0"/>
                        </a:rPr>
                        <a:t>Suppress JSON Root Element</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Arial" panose="020B0604020202020204" pitchFamily="34" charset="0"/>
                        </a:rPr>
                        <a:t>Choose this option to create the JSON message without the root element tag.</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65559085"/>
                  </a:ext>
                </a:extLst>
              </a:tr>
            </a:tbl>
          </a:graphicData>
        </a:graphic>
      </p:graphicFrame>
    </p:spTree>
    <p:extLst>
      <p:ext uri="{BB962C8B-B14F-4D97-AF65-F5344CB8AC3E}">
        <p14:creationId xmlns:p14="http://schemas.microsoft.com/office/powerpoint/2010/main" val="2889579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8155-DD04-4381-94C4-FDC727313DE4}"/>
              </a:ext>
            </a:extLst>
          </p:cNvPr>
          <p:cNvSpPr>
            <a:spLocks noGrp="1"/>
          </p:cNvSpPr>
          <p:nvPr>
            <p:ph type="title"/>
          </p:nvPr>
        </p:nvSpPr>
        <p:spPr/>
        <p:txBody>
          <a:bodyPr/>
          <a:lstStyle/>
          <a:p>
            <a:r>
              <a:rPr lang="en-IN"/>
              <a:t>Message Mapping</a:t>
            </a:r>
            <a:endParaRPr lang="en-IN" dirty="0"/>
          </a:p>
        </p:txBody>
      </p:sp>
      <p:sp>
        <p:nvSpPr>
          <p:cNvPr id="3" name="Content Placeholder 2">
            <a:extLst>
              <a:ext uri="{FF2B5EF4-FFF2-40B4-BE49-F238E27FC236}">
                <a16:creationId xmlns:a16="http://schemas.microsoft.com/office/drawing/2014/main" id="{3396CB3E-0E9C-4C1B-AEED-35C19FD955A7}"/>
              </a:ext>
            </a:extLst>
          </p:cNvPr>
          <p:cNvSpPr>
            <a:spLocks noGrp="1"/>
          </p:cNvSpPr>
          <p:nvPr>
            <p:ph idx="1"/>
          </p:nvPr>
        </p:nvSpPr>
        <p:spPr/>
        <p:txBody>
          <a:bodyPr/>
          <a:lstStyle/>
          <a:p>
            <a:r>
              <a:rPr lang="en-US" b="1" i="0" dirty="0">
                <a:solidFill>
                  <a:srgbClr val="444444"/>
                </a:solidFill>
                <a:effectLst/>
                <a:latin typeface="BentonSansRegular"/>
              </a:rPr>
              <a:t>Message Mapping is nothing but a set of rules for producing target XML from the source XML.</a:t>
            </a:r>
          </a:p>
          <a:p>
            <a:r>
              <a:rPr lang="en-US" b="1" i="0" dirty="0">
                <a:solidFill>
                  <a:srgbClr val="444444"/>
                </a:solidFill>
                <a:effectLst/>
                <a:latin typeface="BentonSansRegular"/>
              </a:rPr>
              <a:t>These rules are nothing but relations between the source XML tags and target XML tags”</a:t>
            </a:r>
          </a:p>
          <a:p>
            <a:r>
              <a:rPr lang="en-US" b="0" i="0" dirty="0">
                <a:solidFill>
                  <a:srgbClr val="333333"/>
                </a:solidFill>
                <a:effectLst/>
                <a:latin typeface="72"/>
              </a:rPr>
              <a:t>For example, consider the record </a:t>
            </a:r>
            <a:r>
              <a:rPr lang="en-US" b="1" i="0" dirty="0">
                <a:solidFill>
                  <a:srgbClr val="333333"/>
                </a:solidFill>
                <a:effectLst/>
                <a:latin typeface="72"/>
              </a:rPr>
              <a:t>Employee</a:t>
            </a:r>
            <a:r>
              <a:rPr lang="en-US" b="0" i="0" dirty="0">
                <a:solidFill>
                  <a:srgbClr val="333333"/>
                </a:solidFill>
                <a:effectLst/>
                <a:latin typeface="72"/>
              </a:rPr>
              <a:t> and we need to update the employee identification number. In the sender system, the field name is </a:t>
            </a:r>
            <a:r>
              <a:rPr lang="en-US" b="1" i="0" dirty="0">
                <a:solidFill>
                  <a:srgbClr val="333333"/>
                </a:solidFill>
                <a:effectLst/>
                <a:latin typeface="72"/>
              </a:rPr>
              <a:t>Employee ID</a:t>
            </a:r>
            <a:r>
              <a:rPr lang="en-US" b="0" i="0" dirty="0">
                <a:solidFill>
                  <a:srgbClr val="333333"/>
                </a:solidFill>
                <a:effectLst/>
                <a:latin typeface="72"/>
              </a:rPr>
              <a:t>. However, in the receiver system, the same field is called </a:t>
            </a:r>
            <a:r>
              <a:rPr lang="en-US" b="1" i="0" dirty="0">
                <a:solidFill>
                  <a:srgbClr val="333333"/>
                </a:solidFill>
                <a:effectLst/>
                <a:latin typeface="72"/>
              </a:rPr>
              <a:t>ID</a:t>
            </a:r>
            <a:r>
              <a:rPr lang="en-US" b="0" i="0" dirty="0">
                <a:solidFill>
                  <a:srgbClr val="333333"/>
                </a:solidFill>
                <a:effectLst/>
                <a:latin typeface="72"/>
              </a:rPr>
              <a:t>.</a:t>
            </a:r>
            <a:endParaRPr lang="en-IN" dirty="0"/>
          </a:p>
        </p:txBody>
      </p:sp>
    </p:spTree>
    <p:extLst>
      <p:ext uri="{BB962C8B-B14F-4D97-AF65-F5344CB8AC3E}">
        <p14:creationId xmlns:p14="http://schemas.microsoft.com/office/powerpoint/2010/main" val="3721885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2827-4113-462B-BE05-BE3FA402457C}"/>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2191D77B-ED87-4744-A98D-547F15E783B4}"/>
              </a:ext>
            </a:extLst>
          </p:cNvPr>
          <p:cNvGraphicFramePr>
            <a:graphicFrameLocks noGrp="1"/>
          </p:cNvGraphicFramePr>
          <p:nvPr>
            <p:ph idx="1"/>
          </p:nvPr>
        </p:nvGraphicFramePr>
        <p:xfrm>
          <a:off x="2230967" y="3000163"/>
          <a:ext cx="7730066" cy="2926080"/>
        </p:xfrm>
        <a:graphic>
          <a:graphicData uri="http://schemas.openxmlformats.org/drawingml/2006/table">
            <a:tbl>
              <a:tblPr/>
              <a:tblGrid>
                <a:gridCol w="3865033">
                  <a:extLst>
                    <a:ext uri="{9D8B030D-6E8A-4147-A177-3AD203B41FA5}">
                      <a16:colId xmlns:a16="http://schemas.microsoft.com/office/drawing/2014/main" val="52664406"/>
                    </a:ext>
                  </a:extLst>
                </a:gridCol>
                <a:gridCol w="3865033">
                  <a:extLst>
                    <a:ext uri="{9D8B030D-6E8A-4147-A177-3AD203B41FA5}">
                      <a16:colId xmlns:a16="http://schemas.microsoft.com/office/drawing/2014/main" val="3583949610"/>
                    </a:ext>
                  </a:extLst>
                </a:gridCol>
              </a:tblGrid>
              <a:tr h="487680">
                <a:tc>
                  <a:txBody>
                    <a:bodyPr/>
                    <a:lstStyle/>
                    <a:p>
                      <a:pPr fontAlgn="t"/>
                      <a:r>
                        <a:rPr lang="en-IN" sz="2400">
                          <a:effectLst/>
                        </a:rPr>
                        <a:t>Source Field</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a:effectLst/>
                        </a:rPr>
                        <a:t>Target Field</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49502101"/>
                  </a:ext>
                </a:extLst>
              </a:tr>
              <a:tr h="487680">
                <a:tc>
                  <a:txBody>
                    <a:bodyPr/>
                    <a:lstStyle/>
                    <a:p>
                      <a:pPr fontAlgn="t"/>
                      <a:r>
                        <a:rPr lang="en-IN" sz="2400">
                          <a:effectLst/>
                        </a:rPr>
                        <a:t>Employee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a:effectLst/>
                        </a:rPr>
                        <a:t>User</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82386833"/>
                  </a:ext>
                </a:extLst>
              </a:tr>
              <a:tr h="487680">
                <a:tc>
                  <a:txBody>
                    <a:bodyPr/>
                    <a:lstStyle/>
                    <a:p>
                      <a:pPr fontAlgn="t"/>
                      <a:r>
                        <a:rPr lang="en-IN" sz="2400">
                          <a:effectLst/>
                        </a:rPr>
                        <a:t>Employee ID</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a:effectLst/>
                        </a:rPr>
                        <a:t>ID</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28255168"/>
                  </a:ext>
                </a:extLst>
              </a:tr>
              <a:tr h="487680">
                <a:tc>
                  <a:txBody>
                    <a:bodyPr/>
                    <a:lstStyle/>
                    <a:p>
                      <a:pPr fontAlgn="t"/>
                      <a:r>
                        <a:rPr lang="en-IN" sz="2400">
                          <a:effectLst/>
                        </a:rPr>
                        <a:t>Employee Name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a:effectLst/>
                        </a:rPr>
                        <a:t>Name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02528122"/>
                  </a:ext>
                </a:extLst>
              </a:tr>
              <a:tr h="487680">
                <a:tc>
                  <a:txBody>
                    <a:bodyPr/>
                    <a:lstStyle/>
                    <a:p>
                      <a:pPr fontAlgn="t"/>
                      <a:r>
                        <a:rPr lang="en-IN" sz="2400">
                          <a:effectLst/>
                        </a:rPr>
                        <a:t>Employee Surname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a:effectLst/>
                        </a:rPr>
                        <a:t>LastName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35762022"/>
                  </a:ext>
                </a:extLst>
              </a:tr>
              <a:tr h="487680">
                <a:tc>
                  <a:txBody>
                    <a:bodyPr/>
                    <a:lstStyle/>
                    <a:p>
                      <a:pPr fontAlgn="t"/>
                      <a:r>
                        <a:rPr lang="en-IN" sz="2400">
                          <a:effectLst/>
                        </a:rPr>
                        <a:t>Date of Birth</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dirty="0">
                          <a:effectLst/>
                        </a:rPr>
                        <a:t>DOB</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80100022"/>
                  </a:ext>
                </a:extLst>
              </a:tr>
            </a:tbl>
          </a:graphicData>
        </a:graphic>
      </p:graphicFrame>
    </p:spTree>
    <p:extLst>
      <p:ext uri="{BB962C8B-B14F-4D97-AF65-F5344CB8AC3E}">
        <p14:creationId xmlns:p14="http://schemas.microsoft.com/office/powerpoint/2010/main" val="634407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2B13F-FDCF-454C-8987-954E4ECA4FD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ACA1295-1FC6-44D3-8511-92A7F27855BB}"/>
              </a:ext>
            </a:extLst>
          </p:cNvPr>
          <p:cNvSpPr>
            <a:spLocks noGrp="1"/>
          </p:cNvSpPr>
          <p:nvPr>
            <p:ph idx="1"/>
          </p:nvPr>
        </p:nvSpPr>
        <p:spPr/>
        <p:txBody>
          <a:bodyPr/>
          <a:lstStyle/>
          <a:p>
            <a:pPr algn="l"/>
            <a:r>
              <a:rPr lang="en-US" b="1" i="0" dirty="0">
                <a:solidFill>
                  <a:srgbClr val="333333"/>
                </a:solidFill>
                <a:effectLst/>
                <a:latin typeface="72"/>
              </a:rPr>
              <a:t>Use</a:t>
            </a:r>
          </a:p>
          <a:p>
            <a:pPr algn="l"/>
            <a:r>
              <a:rPr lang="en-US" b="0" i="0" dirty="0">
                <a:solidFill>
                  <a:srgbClr val="333333"/>
                </a:solidFill>
                <a:effectLst/>
                <a:latin typeface="72"/>
              </a:rPr>
              <a:t>You use message mapping, to define an association between fields of messages with different structuring. This enables the Cloud Integration system to recognize and update the relevant fields in the target systems.</a:t>
            </a:r>
          </a:p>
          <a:p>
            <a:endParaRPr lang="en-IN" dirty="0"/>
          </a:p>
        </p:txBody>
      </p:sp>
    </p:spTree>
    <p:extLst>
      <p:ext uri="{BB962C8B-B14F-4D97-AF65-F5344CB8AC3E}">
        <p14:creationId xmlns:p14="http://schemas.microsoft.com/office/powerpoint/2010/main" val="850948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D3248-4298-4A0D-9E87-1292D44ADD2D}"/>
              </a:ext>
            </a:extLst>
          </p:cNvPr>
          <p:cNvSpPr>
            <a:spLocks noGrp="1"/>
          </p:cNvSpPr>
          <p:nvPr>
            <p:ph type="title"/>
          </p:nvPr>
        </p:nvSpPr>
        <p:spPr/>
        <p:txBody>
          <a:bodyPr/>
          <a:lstStyle/>
          <a:p>
            <a:endParaRPr lang="en-IN"/>
          </a:p>
        </p:txBody>
      </p:sp>
      <p:graphicFrame>
        <p:nvGraphicFramePr>
          <p:cNvPr id="4" name="Object 3">
            <a:extLst>
              <a:ext uri="{FF2B5EF4-FFF2-40B4-BE49-F238E27FC236}">
                <a16:creationId xmlns:a16="http://schemas.microsoft.com/office/drawing/2014/main" id="{ECCE5D40-A3BD-41C9-B0B6-D87CD07A9C6C}"/>
              </a:ext>
            </a:extLst>
          </p:cNvPr>
          <p:cNvGraphicFramePr>
            <a:graphicFrameLocks noChangeAspect="1"/>
          </p:cNvGraphicFramePr>
          <p:nvPr/>
        </p:nvGraphicFramePr>
        <p:xfrm>
          <a:off x="2728571" y="3190004"/>
          <a:ext cx="6138333" cy="1667933"/>
        </p:xfrm>
        <a:graphic>
          <a:graphicData uri="http://schemas.openxmlformats.org/presentationml/2006/ole">
            <mc:AlternateContent xmlns:mc="http://schemas.openxmlformats.org/markup-compatibility/2006">
              <mc:Choice xmlns:v="urn:schemas-microsoft-com:vml" Requires="v">
                <p:oleObj name="Bitmap Image" r:id="rId2" imgW="4603680" imgH="1251000" progId="PBrush">
                  <p:embed/>
                </p:oleObj>
              </mc:Choice>
              <mc:Fallback>
                <p:oleObj name="Bitmap Image" r:id="rId2" imgW="4603680" imgH="1251000" progId="PBrush">
                  <p:embed/>
                  <p:pic>
                    <p:nvPicPr>
                      <p:cNvPr id="4" name="Object 3">
                        <a:extLst>
                          <a:ext uri="{FF2B5EF4-FFF2-40B4-BE49-F238E27FC236}">
                            <a16:creationId xmlns:a16="http://schemas.microsoft.com/office/drawing/2014/main" id="{ECCE5D40-A3BD-41C9-B0B6-D87CD07A9C6C}"/>
                          </a:ext>
                        </a:extLst>
                      </p:cNvPr>
                      <p:cNvPicPr/>
                      <p:nvPr/>
                    </p:nvPicPr>
                    <p:blipFill>
                      <a:blip r:embed="rId3"/>
                      <a:stretch>
                        <a:fillRect/>
                      </a:stretch>
                    </p:blipFill>
                    <p:spPr>
                      <a:xfrm>
                        <a:off x="2728571" y="3190004"/>
                        <a:ext cx="6138333" cy="1667933"/>
                      </a:xfrm>
                      <a:prstGeom prst="rect">
                        <a:avLst/>
                      </a:prstGeom>
                    </p:spPr>
                  </p:pic>
                </p:oleObj>
              </mc:Fallback>
            </mc:AlternateContent>
          </a:graphicData>
        </a:graphic>
      </p:graphicFrame>
    </p:spTree>
    <p:extLst>
      <p:ext uri="{BB962C8B-B14F-4D97-AF65-F5344CB8AC3E}">
        <p14:creationId xmlns:p14="http://schemas.microsoft.com/office/powerpoint/2010/main" val="374061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dirty="0">
                <a:solidFill>
                  <a:srgbClr val="FFFFFF"/>
                </a:solidFill>
                <a:latin typeface="Cooper Black" panose="0208090404030B020404" pitchFamily="18" charset="0"/>
                <a:ea typeface="Cambria" panose="02040503050406030204" pitchFamily="18" charset="0"/>
                <a:cs typeface="Arial" panose="020B0604020202020204" pitchFamily="34" charset="0"/>
              </a:rPr>
              <a:t>Introduction</a:t>
            </a:r>
          </a:p>
        </p:txBody>
      </p:sp>
      <p:pic>
        <p:nvPicPr>
          <p:cNvPr id="9" name="Picture Placeholder 8">
            <a:extLst>
              <a:ext uri="{FF2B5EF4-FFF2-40B4-BE49-F238E27FC236}">
                <a16:creationId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t="176" b="176"/>
          <a:stretch/>
        </p:blipFill>
        <p:spPr/>
      </p:pic>
      <p:sp>
        <p:nvSpPr>
          <p:cNvPr id="2" name="Rectangle 1">
            <a:extLst>
              <a:ext uri="{FF2B5EF4-FFF2-40B4-BE49-F238E27FC236}">
                <a16:creationId xmlns:a16="http://schemas.microsoft.com/office/drawing/2014/main" id="{4BFBF5BE-EB29-0A45-93D9-360EDBB07ED9}"/>
              </a:ext>
            </a:extLst>
          </p:cNvPr>
          <p:cNvSpPr/>
          <p:nvPr/>
        </p:nvSpPr>
        <p:spPr>
          <a:xfrm flipH="1">
            <a:off x="48689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4">
            <a:extLst>
              <a:ext uri="{FF2B5EF4-FFF2-40B4-BE49-F238E27FC236}">
                <a16:creationId xmlns:a16="http://schemas.microsoft.com/office/drawing/2014/main" id="{6EB21AFC-1147-2BCF-73FE-976D1CE369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1362" y="8891"/>
            <a:ext cx="1009808" cy="9973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2444A45F-8043-A91B-4B12-199AAF08E2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269902"/>
            <a:ext cx="595419" cy="5880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1CF16E-C099-C1F0-B8CB-E54D16081D1C}"/>
              </a:ext>
            </a:extLst>
          </p:cNvPr>
          <p:cNvSpPr txBox="1"/>
          <p:nvPr/>
        </p:nvSpPr>
        <p:spPr>
          <a:xfrm>
            <a:off x="7431933" y="6269902"/>
            <a:ext cx="5443658"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235622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9A9111-8B31-424A-B6BC-51EC327BBD38}"/>
              </a:ext>
            </a:extLst>
          </p:cNvPr>
          <p:cNvSpPr>
            <a:spLocks noGrp="1"/>
          </p:cNvSpPr>
          <p:nvPr>
            <p:ph idx="1"/>
          </p:nvPr>
        </p:nvSpPr>
        <p:spPr>
          <a:xfrm>
            <a:off x="1230625" y="741680"/>
            <a:ext cx="6883072" cy="2959155"/>
          </a:xfrm>
        </p:spPr>
        <p:txBody>
          <a:bodyPr>
            <a:normAutofit fontScale="92500" lnSpcReduction="10000"/>
          </a:bodyPr>
          <a:lstStyle/>
          <a:p>
            <a:r>
              <a:rPr lang="en-US" b="1" i="0" dirty="0">
                <a:effectLst/>
                <a:latin typeface="72"/>
              </a:rPr>
              <a:t>Standard and Custom Mapping Functions</a:t>
            </a:r>
          </a:p>
          <a:p>
            <a:r>
              <a:rPr lang="en-US" b="0" i="0" dirty="0">
                <a:effectLst/>
                <a:latin typeface="72"/>
              </a:rPr>
              <a:t>In the same scenario, let us assume that the date of birth in system A is in YYYY-MM-DD format. You want to change the format to DD-MM-YYYY, the format in system B. In this case, you can use a mapping function that transforms the data into the format that you want, which in this case is DD-MM-YYYY.</a:t>
            </a:r>
          </a:p>
          <a:p>
            <a:endParaRPr lang="en-IN" dirty="0"/>
          </a:p>
        </p:txBody>
      </p:sp>
      <p:pic>
        <p:nvPicPr>
          <p:cNvPr id="3074" name="Picture 2">
            <a:extLst>
              <a:ext uri="{FF2B5EF4-FFF2-40B4-BE49-F238E27FC236}">
                <a16:creationId xmlns:a16="http://schemas.microsoft.com/office/drawing/2014/main" id="{CB89BC78-633E-4204-98A7-F453B088DE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49289" y="4091331"/>
            <a:ext cx="6528816" cy="1530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322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0B697-101C-4578-A255-2E5F06A757A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825901C-104F-4316-B399-D10CEA7148CA}"/>
              </a:ext>
            </a:extLst>
          </p:cNvPr>
          <p:cNvSpPr>
            <a:spLocks noGrp="1"/>
          </p:cNvSpPr>
          <p:nvPr>
            <p:ph idx="1"/>
          </p:nvPr>
        </p:nvSpPr>
        <p:spPr/>
        <p:txBody>
          <a:bodyPr/>
          <a:lstStyle/>
          <a:p>
            <a:r>
              <a:rPr lang="en-US" b="0" i="0" dirty="0">
                <a:solidFill>
                  <a:srgbClr val="333333"/>
                </a:solidFill>
                <a:effectLst/>
                <a:latin typeface="72"/>
              </a:rPr>
              <a:t>The mapping editor provides some standard functions like </a:t>
            </a:r>
            <a:r>
              <a:rPr lang="en-US" b="1" i="0" dirty="0">
                <a:solidFill>
                  <a:srgbClr val="333333"/>
                </a:solidFill>
                <a:effectLst/>
                <a:latin typeface="72"/>
              </a:rPr>
              <a:t>Arithmetic</a:t>
            </a:r>
            <a:r>
              <a:rPr lang="en-US" b="0" i="0" dirty="0">
                <a:solidFill>
                  <a:srgbClr val="333333"/>
                </a:solidFill>
                <a:effectLst/>
                <a:latin typeface="72"/>
              </a:rPr>
              <a:t>, </a:t>
            </a:r>
            <a:r>
              <a:rPr lang="en-US" b="1" i="0" dirty="0">
                <a:solidFill>
                  <a:srgbClr val="333333"/>
                </a:solidFill>
                <a:effectLst/>
                <a:latin typeface="72"/>
              </a:rPr>
              <a:t>Boolean</a:t>
            </a:r>
            <a:r>
              <a:rPr lang="en-US" b="0" i="0" dirty="0">
                <a:solidFill>
                  <a:srgbClr val="333333"/>
                </a:solidFill>
                <a:effectLst/>
                <a:latin typeface="72"/>
              </a:rPr>
              <a:t>, </a:t>
            </a:r>
            <a:r>
              <a:rPr lang="en-US" b="1" i="0" dirty="0">
                <a:solidFill>
                  <a:srgbClr val="333333"/>
                </a:solidFill>
                <a:effectLst/>
                <a:latin typeface="72"/>
              </a:rPr>
              <a:t>Constants</a:t>
            </a:r>
            <a:r>
              <a:rPr lang="en-US" b="0" i="0" dirty="0">
                <a:solidFill>
                  <a:srgbClr val="333333"/>
                </a:solidFill>
                <a:effectLst/>
                <a:latin typeface="72"/>
              </a:rPr>
              <a:t>, </a:t>
            </a:r>
            <a:r>
              <a:rPr lang="en-US" b="1" i="0" dirty="0">
                <a:solidFill>
                  <a:srgbClr val="333333"/>
                </a:solidFill>
                <a:effectLst/>
                <a:latin typeface="72"/>
              </a:rPr>
              <a:t>Conversions</a:t>
            </a:r>
            <a:r>
              <a:rPr lang="en-US" b="0" i="0" dirty="0">
                <a:solidFill>
                  <a:srgbClr val="333333"/>
                </a:solidFill>
                <a:effectLst/>
                <a:latin typeface="72"/>
              </a:rPr>
              <a:t>, and </a:t>
            </a:r>
            <a:r>
              <a:rPr lang="en-US" b="1" i="0" dirty="0">
                <a:solidFill>
                  <a:srgbClr val="333333"/>
                </a:solidFill>
                <a:effectLst/>
                <a:latin typeface="72"/>
              </a:rPr>
              <a:t>Date</a:t>
            </a:r>
            <a:r>
              <a:rPr lang="en-US" b="0" i="0" dirty="0">
                <a:solidFill>
                  <a:srgbClr val="333333"/>
                </a:solidFill>
                <a:effectLst/>
                <a:latin typeface="72"/>
              </a:rPr>
              <a:t>.</a:t>
            </a:r>
          </a:p>
          <a:p>
            <a:pPr algn="l">
              <a:buFont typeface="Arial" panose="020B0604020202020204" pitchFamily="34" charset="0"/>
              <a:buChar char="•"/>
            </a:pPr>
            <a:r>
              <a:rPr lang="en-US" b="0" i="0" dirty="0">
                <a:solidFill>
                  <a:srgbClr val="333333"/>
                </a:solidFill>
                <a:effectLst/>
                <a:latin typeface="72"/>
              </a:rPr>
              <a:t>If you're unable to achieve the desired transformation using standard functions, you can create a custom function in one of the following </a:t>
            </a:r>
            <a:r>
              <a:rPr lang="en-US" b="0" i="0" dirty="0" err="1">
                <a:solidFill>
                  <a:srgbClr val="333333"/>
                </a:solidFill>
                <a:effectLst/>
                <a:latin typeface="72"/>
              </a:rPr>
              <a:t>ways.Choose</a:t>
            </a:r>
            <a:r>
              <a:rPr lang="en-US" b="0" i="0" dirty="0">
                <a:solidFill>
                  <a:srgbClr val="333333"/>
                </a:solidFill>
                <a:effectLst/>
                <a:latin typeface="72"/>
              </a:rPr>
              <a:t> </a:t>
            </a:r>
            <a:r>
              <a:rPr lang="en-US" b="0" i="0" dirty="0">
                <a:solidFill>
                  <a:srgbClr val="333333"/>
                </a:solidFill>
                <a:effectLst/>
                <a:latin typeface="SAPiconsV4-1"/>
              </a:rPr>
              <a:t></a:t>
            </a:r>
            <a:r>
              <a:rPr lang="en-US" b="0" i="0" dirty="0">
                <a:solidFill>
                  <a:srgbClr val="333333"/>
                </a:solidFill>
                <a:effectLst/>
                <a:latin typeface="72"/>
              </a:rPr>
              <a:t> </a:t>
            </a:r>
            <a:r>
              <a:rPr lang="en-US" b="0" i="1" dirty="0">
                <a:solidFill>
                  <a:srgbClr val="333333"/>
                </a:solidFill>
                <a:effectLst/>
                <a:latin typeface="72"/>
              </a:rPr>
              <a:t>(create script)</a:t>
            </a:r>
            <a:r>
              <a:rPr lang="en-US" b="0" i="0" dirty="0">
                <a:solidFill>
                  <a:srgbClr val="333333"/>
                </a:solidFill>
                <a:effectLst/>
                <a:latin typeface="72"/>
              </a:rPr>
              <a:t> to create a custom-mapping function by manually entering the script.</a:t>
            </a:r>
          </a:p>
          <a:p>
            <a:pPr algn="l">
              <a:buFont typeface="Arial" panose="020B0604020202020204" pitchFamily="34" charset="0"/>
              <a:buChar char="•"/>
            </a:pPr>
            <a:r>
              <a:rPr lang="en-US" b="0" i="0" dirty="0">
                <a:solidFill>
                  <a:srgbClr val="333333"/>
                </a:solidFill>
                <a:effectLst/>
                <a:latin typeface="72"/>
              </a:rPr>
              <a:t>Choose </a:t>
            </a:r>
            <a:r>
              <a:rPr lang="en-US" b="0" i="0" dirty="0">
                <a:solidFill>
                  <a:srgbClr val="333333"/>
                </a:solidFill>
                <a:effectLst/>
                <a:latin typeface="SAPiconsV4-1"/>
              </a:rPr>
              <a:t></a:t>
            </a:r>
            <a:r>
              <a:rPr lang="en-US" b="0" i="0" dirty="0">
                <a:solidFill>
                  <a:srgbClr val="333333"/>
                </a:solidFill>
                <a:effectLst/>
                <a:latin typeface="72"/>
              </a:rPr>
              <a:t> </a:t>
            </a:r>
            <a:r>
              <a:rPr lang="en-US" b="0" i="1" dirty="0">
                <a:solidFill>
                  <a:srgbClr val="333333"/>
                </a:solidFill>
                <a:effectLst/>
                <a:latin typeface="72"/>
              </a:rPr>
              <a:t>(</a:t>
            </a:r>
            <a:r>
              <a:rPr lang="en-US" b="0" dirty="0">
                <a:solidFill>
                  <a:srgbClr val="333333"/>
                </a:solidFill>
                <a:effectLst/>
                <a:latin typeface="72"/>
              </a:rPr>
              <a:t>add script file) to upload a script file that contains the custom-mapping function.</a:t>
            </a:r>
          </a:p>
          <a:p>
            <a:endParaRPr lang="en-IN" dirty="0"/>
          </a:p>
        </p:txBody>
      </p:sp>
    </p:spTree>
    <p:extLst>
      <p:ext uri="{BB962C8B-B14F-4D97-AF65-F5344CB8AC3E}">
        <p14:creationId xmlns:p14="http://schemas.microsoft.com/office/powerpoint/2010/main" val="1494369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E113-D63C-4FD1-ACBE-B57B693CAF66}"/>
              </a:ext>
            </a:extLst>
          </p:cNvPr>
          <p:cNvSpPr>
            <a:spLocks noGrp="1"/>
          </p:cNvSpPr>
          <p:nvPr>
            <p:ph type="title"/>
          </p:nvPr>
        </p:nvSpPr>
        <p:spPr/>
        <p:txBody>
          <a:bodyPr/>
          <a:lstStyle/>
          <a:p>
            <a:r>
              <a:rPr lang="en-US" dirty="0"/>
              <a:t>Testing</a:t>
            </a:r>
            <a:endParaRPr lang="en-IN" dirty="0"/>
          </a:p>
        </p:txBody>
      </p:sp>
      <p:sp>
        <p:nvSpPr>
          <p:cNvPr id="3" name="Content Placeholder 2">
            <a:extLst>
              <a:ext uri="{FF2B5EF4-FFF2-40B4-BE49-F238E27FC236}">
                <a16:creationId xmlns:a16="http://schemas.microsoft.com/office/drawing/2014/main" id="{ACA2EA1C-8D56-4738-9A62-5768A56B6628}"/>
              </a:ext>
            </a:extLst>
          </p:cNvPr>
          <p:cNvSpPr>
            <a:spLocks noGrp="1"/>
          </p:cNvSpPr>
          <p:nvPr>
            <p:ph idx="1"/>
          </p:nvPr>
        </p:nvSpPr>
        <p:spPr/>
        <p:txBody>
          <a:bodyPr/>
          <a:lstStyle/>
          <a:p>
            <a:r>
              <a:rPr lang="en-IN" b="1" i="0" dirty="0">
                <a:solidFill>
                  <a:srgbClr val="333333"/>
                </a:solidFill>
                <a:effectLst/>
                <a:latin typeface="72"/>
              </a:rPr>
              <a:t>Testing Message Mapping</a:t>
            </a:r>
          </a:p>
          <a:p>
            <a:pPr algn="l">
              <a:buFont typeface="+mj-lt"/>
              <a:buAutoNum type="arabicPeriod"/>
            </a:pPr>
            <a:r>
              <a:rPr lang="en-US" b="0" i="0" dirty="0">
                <a:solidFill>
                  <a:srgbClr val="333333"/>
                </a:solidFill>
                <a:effectLst/>
                <a:latin typeface="72"/>
              </a:rPr>
              <a:t>The mapping editor provides 2 ways of testing message </a:t>
            </a:r>
            <a:r>
              <a:rPr lang="en-US" b="0" i="0" dirty="0" err="1">
                <a:solidFill>
                  <a:srgbClr val="333333"/>
                </a:solidFill>
                <a:effectLst/>
                <a:latin typeface="72"/>
              </a:rPr>
              <a:t>mapping:Simulate</a:t>
            </a:r>
            <a:r>
              <a:rPr lang="en-US" b="0" i="0" dirty="0">
                <a:solidFill>
                  <a:srgbClr val="333333"/>
                </a:solidFill>
                <a:effectLst/>
                <a:latin typeface="72"/>
              </a:rPr>
              <a:t> – for testing the entire mapping XML.</a:t>
            </a:r>
          </a:p>
          <a:p>
            <a:pPr algn="l">
              <a:buFont typeface="+mj-lt"/>
              <a:buAutoNum type="arabicPeriod"/>
            </a:pPr>
            <a:r>
              <a:rPr lang="en-US" b="0" i="0" dirty="0">
                <a:solidFill>
                  <a:srgbClr val="333333"/>
                </a:solidFill>
                <a:effectLst/>
                <a:latin typeface="72"/>
              </a:rPr>
              <a:t>Display Queue – for testing a specific node of the XML.</a:t>
            </a:r>
          </a:p>
          <a:p>
            <a:endParaRPr lang="en-IN" dirty="0"/>
          </a:p>
        </p:txBody>
      </p:sp>
    </p:spTree>
    <p:extLst>
      <p:ext uri="{BB962C8B-B14F-4D97-AF65-F5344CB8AC3E}">
        <p14:creationId xmlns:p14="http://schemas.microsoft.com/office/powerpoint/2010/main" val="2274081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C1A3-9563-487C-BFE5-04C05CCA8AF3}"/>
              </a:ext>
            </a:extLst>
          </p:cNvPr>
          <p:cNvSpPr>
            <a:spLocks noGrp="1"/>
          </p:cNvSpPr>
          <p:nvPr>
            <p:ph type="title"/>
          </p:nvPr>
        </p:nvSpPr>
        <p:spPr>
          <a:xfrm>
            <a:off x="643468" y="643467"/>
            <a:ext cx="3363973" cy="1728044"/>
          </a:xfrm>
          <a:noFill/>
          <a:ln>
            <a:solidFill>
              <a:schemeClr val="bg1"/>
            </a:solidFill>
          </a:ln>
        </p:spPr>
        <p:txBody>
          <a:bodyPr wrap="square">
            <a:normAutofit/>
          </a:bodyPr>
          <a:lstStyle/>
          <a:p>
            <a:r>
              <a:rPr lang="en-IN">
                <a:solidFill>
                  <a:schemeClr val="bg1"/>
                </a:solidFill>
              </a:rPr>
              <a:t>Mapping</a:t>
            </a:r>
          </a:p>
        </p:txBody>
      </p:sp>
      <p:sp>
        <p:nvSpPr>
          <p:cNvPr id="3" name="Content Placeholder 2">
            <a:extLst>
              <a:ext uri="{FF2B5EF4-FFF2-40B4-BE49-F238E27FC236}">
                <a16:creationId xmlns:a16="http://schemas.microsoft.com/office/drawing/2014/main" id="{B31D72DD-BC32-47F1-8BB6-762B212C7084}"/>
              </a:ext>
            </a:extLst>
          </p:cNvPr>
          <p:cNvSpPr>
            <a:spLocks noGrp="1"/>
          </p:cNvSpPr>
          <p:nvPr>
            <p:ph idx="1"/>
          </p:nvPr>
        </p:nvSpPr>
        <p:spPr>
          <a:xfrm>
            <a:off x="643468" y="2638044"/>
            <a:ext cx="3363973" cy="3415621"/>
          </a:xfrm>
        </p:spPr>
        <p:txBody>
          <a:bodyPr>
            <a:normAutofit/>
          </a:bodyPr>
          <a:lstStyle/>
          <a:p>
            <a:r>
              <a:rPr lang="en-IN">
                <a:solidFill>
                  <a:schemeClr val="bg1"/>
                </a:solidFill>
              </a:rPr>
              <a:t>Add</a:t>
            </a:r>
          </a:p>
          <a:p>
            <a:endParaRPr lang="en-IN">
              <a:solidFill>
                <a:schemeClr val="bg1"/>
              </a:solidFill>
            </a:endParaRPr>
          </a:p>
        </p:txBody>
      </p:sp>
      <p:pic>
        <p:nvPicPr>
          <p:cNvPr id="5" name="Picture 4">
            <a:extLst>
              <a:ext uri="{FF2B5EF4-FFF2-40B4-BE49-F238E27FC236}">
                <a16:creationId xmlns:a16="http://schemas.microsoft.com/office/drawing/2014/main" id="{573550EE-309D-42CA-877A-FD914DF72D42}"/>
              </a:ext>
            </a:extLst>
          </p:cNvPr>
          <p:cNvPicPr>
            <a:picLocks noChangeAspect="1"/>
          </p:cNvPicPr>
          <p:nvPr/>
        </p:nvPicPr>
        <p:blipFill>
          <a:blip r:embed="rId2"/>
          <a:stretch>
            <a:fillRect/>
          </a:stretch>
        </p:blipFill>
        <p:spPr>
          <a:xfrm>
            <a:off x="2222056" y="441909"/>
            <a:ext cx="7032780" cy="6083354"/>
          </a:xfrm>
          <a:prstGeom prst="rect">
            <a:avLst/>
          </a:prstGeom>
        </p:spPr>
      </p:pic>
    </p:spTree>
    <p:extLst>
      <p:ext uri="{BB962C8B-B14F-4D97-AF65-F5344CB8AC3E}">
        <p14:creationId xmlns:p14="http://schemas.microsoft.com/office/powerpoint/2010/main" val="899604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B6AB6-0953-4306-8E46-161848E216DE}"/>
              </a:ext>
            </a:extLst>
          </p:cNvPr>
          <p:cNvSpPr>
            <a:spLocks noGrp="1"/>
          </p:cNvSpPr>
          <p:nvPr>
            <p:ph type="title"/>
          </p:nvPr>
        </p:nvSpPr>
        <p:spPr>
          <a:xfrm>
            <a:off x="643468" y="643467"/>
            <a:ext cx="3363973" cy="1728044"/>
          </a:xfrm>
          <a:noFill/>
          <a:ln>
            <a:solidFill>
              <a:schemeClr val="bg1"/>
            </a:solidFill>
          </a:ln>
        </p:spPr>
        <p:txBody>
          <a:bodyPr wrap="square">
            <a:normAutofit/>
          </a:bodyPr>
          <a:lstStyle/>
          <a:p>
            <a:r>
              <a:rPr lang="en-IN" dirty="0">
                <a:solidFill>
                  <a:schemeClr val="bg1"/>
                </a:solidFill>
              </a:rPr>
              <a:t>Mapping</a:t>
            </a:r>
          </a:p>
        </p:txBody>
      </p:sp>
      <p:sp>
        <p:nvSpPr>
          <p:cNvPr id="3" name="Content Placeholder 2">
            <a:extLst>
              <a:ext uri="{FF2B5EF4-FFF2-40B4-BE49-F238E27FC236}">
                <a16:creationId xmlns:a16="http://schemas.microsoft.com/office/drawing/2014/main" id="{A8489AC6-4E0A-4375-828E-6234D00C421C}"/>
              </a:ext>
            </a:extLst>
          </p:cNvPr>
          <p:cNvSpPr>
            <a:spLocks noGrp="1"/>
          </p:cNvSpPr>
          <p:nvPr>
            <p:ph idx="1"/>
          </p:nvPr>
        </p:nvSpPr>
        <p:spPr>
          <a:xfrm>
            <a:off x="643468" y="2638044"/>
            <a:ext cx="3363973" cy="3415621"/>
          </a:xfrm>
        </p:spPr>
        <p:txBody>
          <a:bodyPr>
            <a:normAutofit/>
          </a:bodyPr>
          <a:lstStyle/>
          <a:p>
            <a:r>
              <a:rPr lang="en-IN">
                <a:solidFill>
                  <a:schemeClr val="bg1"/>
                </a:solidFill>
              </a:rPr>
              <a:t>Substract</a:t>
            </a:r>
          </a:p>
          <a:p>
            <a:endParaRPr lang="en-IN">
              <a:solidFill>
                <a:schemeClr val="bg1"/>
              </a:solidFill>
            </a:endParaRPr>
          </a:p>
        </p:txBody>
      </p:sp>
      <p:pic>
        <p:nvPicPr>
          <p:cNvPr id="5" name="Picture 4" descr="Graphical user interface&#10;&#10;Description automatically generated with medium confidence">
            <a:extLst>
              <a:ext uri="{FF2B5EF4-FFF2-40B4-BE49-F238E27FC236}">
                <a16:creationId xmlns:a16="http://schemas.microsoft.com/office/drawing/2014/main" id="{D4075123-D00C-4E3E-AE2B-56C7D5EC844F}"/>
              </a:ext>
            </a:extLst>
          </p:cNvPr>
          <p:cNvPicPr>
            <a:picLocks noChangeAspect="1"/>
          </p:cNvPicPr>
          <p:nvPr/>
        </p:nvPicPr>
        <p:blipFill>
          <a:blip r:embed="rId2"/>
          <a:stretch>
            <a:fillRect/>
          </a:stretch>
        </p:blipFill>
        <p:spPr>
          <a:xfrm>
            <a:off x="1483147" y="965963"/>
            <a:ext cx="8242246" cy="4409601"/>
          </a:xfrm>
          <a:prstGeom prst="rect">
            <a:avLst/>
          </a:prstGeom>
        </p:spPr>
      </p:pic>
    </p:spTree>
    <p:extLst>
      <p:ext uri="{BB962C8B-B14F-4D97-AF65-F5344CB8AC3E}">
        <p14:creationId xmlns:p14="http://schemas.microsoft.com/office/powerpoint/2010/main" val="1815135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EF74D-0B43-4F63-AECD-9922370CED23}"/>
              </a:ext>
            </a:extLst>
          </p:cNvPr>
          <p:cNvSpPr>
            <a:spLocks noGrp="1"/>
          </p:cNvSpPr>
          <p:nvPr>
            <p:ph type="title"/>
          </p:nvPr>
        </p:nvSpPr>
        <p:spPr>
          <a:xfrm>
            <a:off x="643468" y="643467"/>
            <a:ext cx="3363973" cy="1728044"/>
          </a:xfrm>
          <a:noFill/>
          <a:ln>
            <a:solidFill>
              <a:schemeClr val="bg1"/>
            </a:solidFill>
          </a:ln>
        </p:spPr>
        <p:txBody>
          <a:bodyPr wrap="square">
            <a:normAutofit/>
          </a:bodyPr>
          <a:lstStyle/>
          <a:p>
            <a:endParaRPr lang="en-IN">
              <a:solidFill>
                <a:schemeClr val="bg1"/>
              </a:solidFill>
            </a:endParaRPr>
          </a:p>
        </p:txBody>
      </p:sp>
      <p:sp>
        <p:nvSpPr>
          <p:cNvPr id="3" name="Content Placeholder 2">
            <a:extLst>
              <a:ext uri="{FF2B5EF4-FFF2-40B4-BE49-F238E27FC236}">
                <a16:creationId xmlns:a16="http://schemas.microsoft.com/office/drawing/2014/main" id="{04948FD2-56C7-4C19-B2CC-49D1B2A81FA3}"/>
              </a:ext>
            </a:extLst>
          </p:cNvPr>
          <p:cNvSpPr>
            <a:spLocks noGrp="1"/>
          </p:cNvSpPr>
          <p:nvPr>
            <p:ph idx="1"/>
          </p:nvPr>
        </p:nvSpPr>
        <p:spPr>
          <a:xfrm>
            <a:off x="643468" y="2638044"/>
            <a:ext cx="3363973" cy="3415621"/>
          </a:xfrm>
        </p:spPr>
        <p:txBody>
          <a:bodyPr>
            <a:normAutofit/>
          </a:bodyPr>
          <a:lstStyle/>
          <a:p>
            <a:r>
              <a:rPr lang="en-IN" dirty="0">
                <a:solidFill>
                  <a:schemeClr val="bg1"/>
                </a:solidFill>
              </a:rPr>
              <a:t>Max and </a:t>
            </a:r>
            <a:r>
              <a:rPr lang="en-IN" dirty="0" err="1">
                <a:solidFill>
                  <a:schemeClr val="bg1"/>
                </a:solidFill>
              </a:rPr>
              <a:t>MIn</a:t>
            </a:r>
            <a:endParaRPr lang="en-IN" dirty="0">
              <a:solidFill>
                <a:schemeClr val="bg1"/>
              </a:solidFill>
            </a:endParaRPr>
          </a:p>
          <a:p>
            <a:endParaRPr lang="en-IN" dirty="0">
              <a:solidFill>
                <a:schemeClr val="bg1"/>
              </a:solidFill>
            </a:endParaRPr>
          </a:p>
        </p:txBody>
      </p:sp>
      <p:pic>
        <p:nvPicPr>
          <p:cNvPr id="5" name="Picture 4" descr="Graphical user interface, table&#10;&#10;Description automatically generated">
            <a:extLst>
              <a:ext uri="{FF2B5EF4-FFF2-40B4-BE49-F238E27FC236}">
                <a16:creationId xmlns:a16="http://schemas.microsoft.com/office/drawing/2014/main" id="{6E45B108-8E49-42DF-B749-FB5DD80C6995}"/>
              </a:ext>
            </a:extLst>
          </p:cNvPr>
          <p:cNvPicPr>
            <a:picLocks noChangeAspect="1"/>
          </p:cNvPicPr>
          <p:nvPr/>
        </p:nvPicPr>
        <p:blipFill>
          <a:blip r:embed="rId2"/>
          <a:stretch>
            <a:fillRect/>
          </a:stretch>
        </p:blipFill>
        <p:spPr>
          <a:xfrm>
            <a:off x="1409256" y="1178453"/>
            <a:ext cx="8869151" cy="4501094"/>
          </a:xfrm>
          <a:prstGeom prst="rect">
            <a:avLst/>
          </a:prstGeom>
        </p:spPr>
      </p:pic>
    </p:spTree>
    <p:extLst>
      <p:ext uri="{BB962C8B-B14F-4D97-AF65-F5344CB8AC3E}">
        <p14:creationId xmlns:p14="http://schemas.microsoft.com/office/powerpoint/2010/main" val="4062994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3E8BA-03FB-4192-BAE9-5C514004FB11}"/>
              </a:ext>
            </a:extLst>
          </p:cNvPr>
          <p:cNvSpPr>
            <a:spLocks noGrp="1"/>
          </p:cNvSpPr>
          <p:nvPr>
            <p:ph type="title"/>
          </p:nvPr>
        </p:nvSpPr>
        <p:spPr>
          <a:xfrm>
            <a:off x="643468" y="643467"/>
            <a:ext cx="3363973" cy="1728044"/>
          </a:xfrm>
          <a:noFill/>
          <a:ln>
            <a:solidFill>
              <a:schemeClr val="bg1"/>
            </a:solidFill>
          </a:ln>
        </p:spPr>
        <p:txBody>
          <a:bodyPr wrap="square">
            <a:normAutofit/>
          </a:bodyPr>
          <a:lstStyle/>
          <a:p>
            <a:endParaRPr lang="en-IN">
              <a:solidFill>
                <a:schemeClr val="bg1"/>
              </a:solidFill>
            </a:endParaRPr>
          </a:p>
        </p:txBody>
      </p:sp>
      <p:sp>
        <p:nvSpPr>
          <p:cNvPr id="3" name="Content Placeholder 2">
            <a:extLst>
              <a:ext uri="{FF2B5EF4-FFF2-40B4-BE49-F238E27FC236}">
                <a16:creationId xmlns:a16="http://schemas.microsoft.com/office/drawing/2014/main" id="{CCFCE8E9-09B8-4056-ABEF-C1213986EC17}"/>
              </a:ext>
            </a:extLst>
          </p:cNvPr>
          <p:cNvSpPr>
            <a:spLocks noGrp="1"/>
          </p:cNvSpPr>
          <p:nvPr>
            <p:ph idx="1"/>
          </p:nvPr>
        </p:nvSpPr>
        <p:spPr>
          <a:xfrm>
            <a:off x="643468" y="2638044"/>
            <a:ext cx="3363973" cy="3415621"/>
          </a:xfrm>
        </p:spPr>
        <p:txBody>
          <a:bodyPr>
            <a:normAutofit/>
          </a:bodyPr>
          <a:lstStyle/>
          <a:p>
            <a:r>
              <a:rPr lang="en-US" b="1" i="0">
                <a:solidFill>
                  <a:schemeClr val="bg1"/>
                </a:solidFill>
                <a:effectLst/>
                <a:latin typeface="-apple-system"/>
              </a:rPr>
              <a:t>equalsA</a:t>
            </a:r>
            <a:r>
              <a:rPr lang="en-US" b="0" i="0">
                <a:solidFill>
                  <a:schemeClr val="bg1"/>
                </a:solidFill>
                <a:effectLst/>
                <a:latin typeface="-apple-system"/>
              </a:rPr>
              <a:t>: This function takes the two float inputs, compares them and returns '</a:t>
            </a:r>
            <a:r>
              <a:rPr lang="en-US" b="1" i="0">
                <a:solidFill>
                  <a:schemeClr val="bg1"/>
                </a:solidFill>
                <a:effectLst/>
                <a:latin typeface="-apple-system"/>
              </a:rPr>
              <a:t>true</a:t>
            </a:r>
            <a:r>
              <a:rPr lang="en-US" b="0" i="0">
                <a:solidFill>
                  <a:schemeClr val="bg1"/>
                </a:solidFill>
                <a:effectLst/>
                <a:latin typeface="-apple-system"/>
              </a:rPr>
              <a:t>' if the values are equal else '</a:t>
            </a:r>
            <a:r>
              <a:rPr lang="en-US" b="1" i="0">
                <a:solidFill>
                  <a:schemeClr val="bg1"/>
                </a:solidFill>
                <a:effectLst/>
                <a:latin typeface="-apple-system"/>
              </a:rPr>
              <a:t>false</a:t>
            </a:r>
            <a:r>
              <a:rPr lang="en-US" b="0" i="0">
                <a:solidFill>
                  <a:schemeClr val="bg1"/>
                </a:solidFill>
                <a:effectLst/>
                <a:latin typeface="-apple-system"/>
              </a:rPr>
              <a:t>'. </a:t>
            </a:r>
            <a:endParaRPr lang="en-IN">
              <a:solidFill>
                <a:schemeClr val="bg1"/>
              </a:solidFill>
            </a:endParaRPr>
          </a:p>
        </p:txBody>
      </p:sp>
      <p:pic>
        <p:nvPicPr>
          <p:cNvPr id="6146" name="Picture 2" descr="Graphical user interface&#10;&#10;Description automatically generated">
            <a:extLst>
              <a:ext uri="{FF2B5EF4-FFF2-40B4-BE49-F238E27FC236}">
                <a16:creationId xmlns:a16="http://schemas.microsoft.com/office/drawing/2014/main" id="{AC93F283-767F-45A9-A4A9-7B041473F7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32528" y="505215"/>
            <a:ext cx="8427472" cy="545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208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554C-1ECF-4395-9E00-90618B5AF189}"/>
              </a:ext>
            </a:extLst>
          </p:cNvPr>
          <p:cNvSpPr>
            <a:spLocks noGrp="1"/>
          </p:cNvSpPr>
          <p:nvPr>
            <p:ph type="title"/>
          </p:nvPr>
        </p:nvSpPr>
        <p:spPr>
          <a:xfrm>
            <a:off x="643468" y="643467"/>
            <a:ext cx="3363973" cy="1728044"/>
          </a:xfrm>
          <a:noFill/>
          <a:ln>
            <a:solidFill>
              <a:schemeClr val="bg1"/>
            </a:solidFill>
          </a:ln>
        </p:spPr>
        <p:txBody>
          <a:bodyPr wrap="square">
            <a:normAutofit/>
          </a:bodyPr>
          <a:lstStyle/>
          <a:p>
            <a:endParaRPr lang="en-IN">
              <a:solidFill>
                <a:schemeClr val="bg1"/>
              </a:solidFill>
            </a:endParaRPr>
          </a:p>
        </p:txBody>
      </p:sp>
      <p:sp>
        <p:nvSpPr>
          <p:cNvPr id="3" name="Content Placeholder 2">
            <a:extLst>
              <a:ext uri="{FF2B5EF4-FFF2-40B4-BE49-F238E27FC236}">
                <a16:creationId xmlns:a16="http://schemas.microsoft.com/office/drawing/2014/main" id="{EB9507B3-4F09-46DD-9DCA-F02073387445}"/>
              </a:ext>
            </a:extLst>
          </p:cNvPr>
          <p:cNvSpPr>
            <a:spLocks noGrp="1"/>
          </p:cNvSpPr>
          <p:nvPr>
            <p:ph idx="1"/>
          </p:nvPr>
        </p:nvSpPr>
        <p:spPr>
          <a:xfrm>
            <a:off x="643468" y="2638044"/>
            <a:ext cx="3363973" cy="3415621"/>
          </a:xfrm>
        </p:spPr>
        <p:txBody>
          <a:bodyPr>
            <a:normAutofit fontScale="70000" lnSpcReduction="20000"/>
          </a:bodyPr>
          <a:lstStyle/>
          <a:p>
            <a:pPr>
              <a:lnSpc>
                <a:spcPct val="90000"/>
              </a:lnSpc>
            </a:pPr>
            <a:r>
              <a:rPr lang="en-US" b="1" i="0">
                <a:solidFill>
                  <a:schemeClr val="bg1"/>
                </a:solidFill>
                <a:effectLst/>
                <a:latin typeface="-apple-system"/>
              </a:rPr>
              <a:t>greater</a:t>
            </a:r>
            <a:r>
              <a:rPr lang="en-US" b="0" i="0">
                <a:solidFill>
                  <a:schemeClr val="bg1"/>
                </a:solidFill>
                <a:effectLst/>
                <a:latin typeface="-apple-system"/>
              </a:rPr>
              <a:t>: This function takes two input values and compares them. If the first value is greater than the second one, the output is '</a:t>
            </a:r>
            <a:r>
              <a:rPr lang="en-US" b="1" i="0">
                <a:solidFill>
                  <a:schemeClr val="bg1"/>
                </a:solidFill>
                <a:effectLst/>
                <a:latin typeface="-apple-system"/>
              </a:rPr>
              <a:t>true</a:t>
            </a:r>
            <a:r>
              <a:rPr lang="en-US" b="0" i="0">
                <a:solidFill>
                  <a:schemeClr val="bg1"/>
                </a:solidFill>
                <a:effectLst/>
                <a:latin typeface="-apple-system"/>
              </a:rPr>
              <a:t>' else '</a:t>
            </a:r>
            <a:r>
              <a:rPr lang="en-US" b="1" i="0">
                <a:solidFill>
                  <a:schemeClr val="bg1"/>
                </a:solidFill>
                <a:effectLst/>
                <a:latin typeface="-apple-system"/>
              </a:rPr>
              <a:t>false</a:t>
            </a:r>
            <a:r>
              <a:rPr lang="en-US" b="0" i="0">
                <a:solidFill>
                  <a:schemeClr val="bg1"/>
                </a:solidFill>
                <a:effectLst/>
                <a:latin typeface="-apple-system"/>
              </a:rPr>
              <a:t>'.</a:t>
            </a:r>
            <a:br>
              <a:rPr lang="en-US">
                <a:solidFill>
                  <a:schemeClr val="bg1"/>
                </a:solidFill>
              </a:rPr>
            </a:br>
            <a:r>
              <a:rPr lang="en-US" b="0" i="0">
                <a:solidFill>
                  <a:schemeClr val="bg1"/>
                </a:solidFill>
                <a:effectLst/>
                <a:latin typeface="-apple-system"/>
              </a:rPr>
              <a:t> </a:t>
            </a:r>
            <a:br>
              <a:rPr lang="en-US">
                <a:solidFill>
                  <a:schemeClr val="bg1"/>
                </a:solidFill>
              </a:rPr>
            </a:br>
            <a:r>
              <a:rPr lang="en-US" b="0" i="0">
                <a:solidFill>
                  <a:schemeClr val="bg1"/>
                </a:solidFill>
                <a:effectLst/>
                <a:latin typeface="-apple-system"/>
              </a:rPr>
              <a:t> </a:t>
            </a:r>
            <a:br>
              <a:rPr lang="en-US">
                <a:solidFill>
                  <a:schemeClr val="bg1"/>
                </a:solidFill>
              </a:rPr>
            </a:br>
            <a:r>
              <a:rPr lang="en-US" b="1" i="0">
                <a:solidFill>
                  <a:schemeClr val="bg1"/>
                </a:solidFill>
                <a:effectLst/>
                <a:latin typeface="-apple-system"/>
              </a:rPr>
              <a:t>less</a:t>
            </a:r>
            <a:r>
              <a:rPr lang="en-US" b="0" i="0">
                <a:solidFill>
                  <a:schemeClr val="bg1"/>
                </a:solidFill>
                <a:effectLst/>
                <a:latin typeface="-apple-system"/>
              </a:rPr>
              <a:t>: This function takes two input values and compares them. If the first value is less than the second one, the output is '</a:t>
            </a:r>
            <a:r>
              <a:rPr lang="en-US" b="1" i="0">
                <a:solidFill>
                  <a:schemeClr val="bg1"/>
                </a:solidFill>
                <a:effectLst/>
                <a:latin typeface="-apple-system"/>
              </a:rPr>
              <a:t>true</a:t>
            </a:r>
            <a:r>
              <a:rPr lang="en-US" b="0" i="0">
                <a:solidFill>
                  <a:schemeClr val="bg1"/>
                </a:solidFill>
                <a:effectLst/>
                <a:latin typeface="-apple-system"/>
              </a:rPr>
              <a:t>' else '</a:t>
            </a:r>
            <a:r>
              <a:rPr lang="en-US" b="1" i="0">
                <a:solidFill>
                  <a:schemeClr val="bg1"/>
                </a:solidFill>
                <a:effectLst/>
                <a:latin typeface="-apple-system"/>
              </a:rPr>
              <a:t>false</a:t>
            </a:r>
            <a:r>
              <a:rPr lang="en-US" b="0" i="0">
                <a:solidFill>
                  <a:schemeClr val="bg1"/>
                </a:solidFill>
                <a:effectLst/>
                <a:latin typeface="-apple-system"/>
              </a:rPr>
              <a:t>'.</a:t>
            </a:r>
            <a:endParaRPr lang="en-IN">
              <a:solidFill>
                <a:schemeClr val="bg1"/>
              </a:solidFill>
            </a:endParaRPr>
          </a:p>
        </p:txBody>
      </p:sp>
      <p:pic>
        <p:nvPicPr>
          <p:cNvPr id="7172" name="Picture 4" descr="Table&#10;&#10;Description automatically generated with medium confidence">
            <a:extLst>
              <a:ext uri="{FF2B5EF4-FFF2-40B4-BE49-F238E27FC236}">
                <a16:creationId xmlns:a16="http://schemas.microsoft.com/office/drawing/2014/main" id="{AD8A88CA-4461-43DB-BEFD-B0FBC0F67B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52237" y="1005030"/>
            <a:ext cx="8556781" cy="4470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755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4FE6D-3C9D-48D0-BED4-9AE76ABD5DEC}"/>
              </a:ext>
            </a:extLst>
          </p:cNvPr>
          <p:cNvSpPr>
            <a:spLocks noGrp="1"/>
          </p:cNvSpPr>
          <p:nvPr>
            <p:ph type="title"/>
          </p:nvPr>
        </p:nvSpPr>
        <p:spPr>
          <a:xfrm>
            <a:off x="643468" y="643467"/>
            <a:ext cx="3363973" cy="1728044"/>
          </a:xfrm>
          <a:noFill/>
          <a:ln>
            <a:solidFill>
              <a:schemeClr val="bg1"/>
            </a:solidFill>
          </a:ln>
        </p:spPr>
        <p:txBody>
          <a:bodyPr wrap="square">
            <a:normAutofit/>
          </a:bodyPr>
          <a:lstStyle/>
          <a:p>
            <a:endParaRPr lang="en-IN" dirty="0">
              <a:solidFill>
                <a:schemeClr val="bg1"/>
              </a:solidFill>
            </a:endParaRPr>
          </a:p>
        </p:txBody>
      </p:sp>
      <p:sp>
        <p:nvSpPr>
          <p:cNvPr id="3" name="Content Placeholder 2">
            <a:extLst>
              <a:ext uri="{FF2B5EF4-FFF2-40B4-BE49-F238E27FC236}">
                <a16:creationId xmlns:a16="http://schemas.microsoft.com/office/drawing/2014/main" id="{E6AD9D75-A518-4583-BA26-755E4FC8C23B}"/>
              </a:ext>
            </a:extLst>
          </p:cNvPr>
          <p:cNvSpPr>
            <a:spLocks noGrp="1"/>
          </p:cNvSpPr>
          <p:nvPr>
            <p:ph idx="1"/>
          </p:nvPr>
        </p:nvSpPr>
        <p:spPr>
          <a:xfrm>
            <a:off x="643468" y="2638044"/>
            <a:ext cx="3363973" cy="3415621"/>
          </a:xfrm>
        </p:spPr>
        <p:txBody>
          <a:bodyPr>
            <a:normAutofit/>
          </a:bodyPr>
          <a:lstStyle/>
          <a:p>
            <a:r>
              <a:rPr lang="en-US" b="1" i="0" dirty="0" err="1">
                <a:solidFill>
                  <a:schemeClr val="bg1"/>
                </a:solidFill>
                <a:effectLst/>
                <a:latin typeface="-apple-system"/>
              </a:rPr>
              <a:t>FormatNum</a:t>
            </a:r>
            <a:r>
              <a:rPr lang="en-US" b="0" i="0" dirty="0">
                <a:solidFill>
                  <a:schemeClr val="bg1"/>
                </a:solidFill>
                <a:effectLst/>
                <a:latin typeface="-apple-system"/>
              </a:rPr>
              <a:t>: This standard function helps in displaying the result in the required format</a:t>
            </a:r>
            <a:endParaRPr lang="en-IN" dirty="0">
              <a:solidFill>
                <a:schemeClr val="bg1"/>
              </a:solidFill>
            </a:endParaRPr>
          </a:p>
        </p:txBody>
      </p:sp>
      <p:pic>
        <p:nvPicPr>
          <p:cNvPr id="8200" name="Picture 8">
            <a:extLst>
              <a:ext uri="{FF2B5EF4-FFF2-40B4-BE49-F238E27FC236}">
                <a16:creationId xmlns:a16="http://schemas.microsoft.com/office/drawing/2014/main" id="{BEB16130-8122-496D-AA5E-5A7B867674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344" y="336876"/>
            <a:ext cx="8264074" cy="5877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585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5416E-5C32-4625-8269-37747FC01DCD}"/>
              </a:ext>
            </a:extLst>
          </p:cNvPr>
          <p:cNvSpPr>
            <a:spLocks noGrp="1"/>
          </p:cNvSpPr>
          <p:nvPr>
            <p:ph type="title"/>
          </p:nvPr>
        </p:nvSpPr>
        <p:spPr/>
        <p:txBody>
          <a:bodyPr/>
          <a:lstStyle/>
          <a:p>
            <a:r>
              <a:rPr lang="en-US" dirty="0"/>
              <a:t>Constants</a:t>
            </a:r>
            <a:endParaRPr lang="en-IN" dirty="0"/>
          </a:p>
        </p:txBody>
      </p:sp>
      <p:sp>
        <p:nvSpPr>
          <p:cNvPr id="3" name="Content Placeholder 2">
            <a:extLst>
              <a:ext uri="{FF2B5EF4-FFF2-40B4-BE49-F238E27FC236}">
                <a16:creationId xmlns:a16="http://schemas.microsoft.com/office/drawing/2014/main" id="{69592259-D66C-4904-8EA9-15C9FBFABB26}"/>
              </a:ext>
            </a:extLst>
          </p:cNvPr>
          <p:cNvSpPr>
            <a:spLocks noGrp="1"/>
          </p:cNvSpPr>
          <p:nvPr>
            <p:ph idx="1"/>
          </p:nvPr>
        </p:nvSpPr>
        <p:spPr/>
        <p:txBody>
          <a:bodyPr/>
          <a:lstStyle/>
          <a:p>
            <a:pPr algn="l"/>
            <a:r>
              <a:rPr lang="en-US" b="1" i="0" dirty="0">
                <a:solidFill>
                  <a:srgbClr val="172B4D"/>
                </a:solidFill>
                <a:effectLst/>
                <a:latin typeface="-apple-system"/>
              </a:rPr>
              <a:t>Constants:</a:t>
            </a:r>
            <a:endParaRPr lang="en-US" b="0" i="0" dirty="0">
              <a:solidFill>
                <a:srgbClr val="172B4D"/>
              </a:solidFill>
              <a:effectLst/>
              <a:latin typeface="-apple-system"/>
            </a:endParaRPr>
          </a:p>
          <a:p>
            <a:pPr algn="l"/>
            <a:r>
              <a:rPr lang="en-US" b="0" i="0" dirty="0">
                <a:solidFill>
                  <a:srgbClr val="172B4D"/>
                </a:solidFill>
                <a:effectLst/>
                <a:latin typeface="-apple-system"/>
              </a:rPr>
              <a:t>The standard functions of the Constants function category do not have an input value. Therefore, they generate a value for a target field instead of taking it from a source field. . In addition to these functions, all functions (regardless of whether they are standard or user-defined functions) that do not have input values are referred to as </a:t>
            </a:r>
            <a:r>
              <a:rPr lang="en-US" b="0" i="1" dirty="0">
                <a:solidFill>
                  <a:srgbClr val="172B4D"/>
                </a:solidFill>
                <a:effectLst/>
                <a:latin typeface="-apple-system"/>
              </a:rPr>
              <a:t>Generating Functions.</a:t>
            </a:r>
            <a:endParaRPr lang="en-US" b="0" i="0" dirty="0">
              <a:solidFill>
                <a:srgbClr val="172B4D"/>
              </a:solidFill>
              <a:effectLst/>
              <a:latin typeface="-apple-system"/>
            </a:endParaRPr>
          </a:p>
          <a:p>
            <a:pPr algn="l"/>
            <a:r>
              <a:rPr lang="en-US" b="0" i="0" dirty="0">
                <a:solidFill>
                  <a:srgbClr val="172B4D"/>
                </a:solidFill>
                <a:effectLst/>
                <a:latin typeface="-apple-system"/>
              </a:rPr>
              <a:t>CONSTANT: O gets any string constant that you can enter in the dialog for the function properties.</a:t>
            </a:r>
          </a:p>
          <a:p>
            <a:endParaRPr lang="en-IN" dirty="0"/>
          </a:p>
        </p:txBody>
      </p:sp>
    </p:spTree>
    <p:extLst>
      <p:ext uri="{BB962C8B-B14F-4D97-AF65-F5344CB8AC3E}">
        <p14:creationId xmlns:p14="http://schemas.microsoft.com/office/powerpoint/2010/main" val="598871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38524-CF61-5947-DB91-DDE4699A141A}"/>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75E427B9-F1C5-0C9D-CBD2-8FFFB0AE079A}"/>
              </a:ext>
            </a:extLst>
          </p:cNvPr>
          <p:cNvSpPr>
            <a:spLocks noGrp="1"/>
          </p:cNvSpPr>
          <p:nvPr>
            <p:ph idx="1"/>
          </p:nvPr>
        </p:nvSpPr>
        <p:spPr/>
        <p:txBody>
          <a:bodyPr/>
          <a:lstStyle/>
          <a:p>
            <a:r>
              <a:rPr lang="en-IN" dirty="0"/>
              <a:t>Mapping</a:t>
            </a:r>
          </a:p>
          <a:p>
            <a:r>
              <a:rPr lang="en-IN" dirty="0"/>
              <a:t>Converter </a:t>
            </a:r>
          </a:p>
          <a:p>
            <a:r>
              <a:rPr lang="en-IN" dirty="0"/>
              <a:t>Live example of Converter using POSTMAN</a:t>
            </a:r>
          </a:p>
        </p:txBody>
      </p:sp>
    </p:spTree>
    <p:extLst>
      <p:ext uri="{BB962C8B-B14F-4D97-AF65-F5344CB8AC3E}">
        <p14:creationId xmlns:p14="http://schemas.microsoft.com/office/powerpoint/2010/main" val="3572139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78790-2652-4EE2-8E6B-3803DBEE77BA}"/>
              </a:ext>
            </a:extLst>
          </p:cNvPr>
          <p:cNvSpPr>
            <a:spLocks noGrp="1"/>
          </p:cNvSpPr>
          <p:nvPr>
            <p:ph type="title"/>
          </p:nvPr>
        </p:nvSpPr>
        <p:spPr>
          <a:xfrm>
            <a:off x="643468" y="643467"/>
            <a:ext cx="3363973" cy="1728044"/>
          </a:xfrm>
          <a:noFill/>
          <a:ln>
            <a:solidFill>
              <a:schemeClr val="bg1"/>
            </a:solidFill>
          </a:ln>
        </p:spPr>
        <p:txBody>
          <a:bodyPr wrap="square">
            <a:normAutofit/>
          </a:bodyPr>
          <a:lstStyle/>
          <a:p>
            <a:r>
              <a:rPr lang="en-IN" dirty="0">
                <a:solidFill>
                  <a:schemeClr val="bg1"/>
                </a:solidFill>
              </a:rPr>
              <a:t>Mapping</a:t>
            </a:r>
          </a:p>
        </p:txBody>
      </p:sp>
      <p:sp>
        <p:nvSpPr>
          <p:cNvPr id="3" name="Content Placeholder 2">
            <a:extLst>
              <a:ext uri="{FF2B5EF4-FFF2-40B4-BE49-F238E27FC236}">
                <a16:creationId xmlns:a16="http://schemas.microsoft.com/office/drawing/2014/main" id="{1AEE2318-1C05-4299-84DD-DCF807EA98F7}"/>
              </a:ext>
            </a:extLst>
          </p:cNvPr>
          <p:cNvSpPr>
            <a:spLocks noGrp="1"/>
          </p:cNvSpPr>
          <p:nvPr>
            <p:ph idx="1"/>
          </p:nvPr>
        </p:nvSpPr>
        <p:spPr>
          <a:xfrm>
            <a:off x="643468" y="2638044"/>
            <a:ext cx="3363973" cy="3415621"/>
          </a:xfrm>
        </p:spPr>
        <p:txBody>
          <a:bodyPr>
            <a:normAutofit/>
          </a:bodyPr>
          <a:lstStyle/>
          <a:p>
            <a:r>
              <a:rPr lang="en-IN">
                <a:solidFill>
                  <a:schemeClr val="bg1"/>
                </a:solidFill>
              </a:rPr>
              <a:t>Copy Value </a:t>
            </a:r>
          </a:p>
        </p:txBody>
      </p:sp>
      <p:pic>
        <p:nvPicPr>
          <p:cNvPr id="1026" name="Picture 2" descr="Graphical user interface, application&#10;&#10;Description automatically generated">
            <a:extLst>
              <a:ext uri="{FF2B5EF4-FFF2-40B4-BE49-F238E27FC236}">
                <a16:creationId xmlns:a16="http://schemas.microsoft.com/office/drawing/2014/main" id="{A764CA17-E1F5-45EC-913C-3590829DD29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128" y="1045345"/>
            <a:ext cx="9780986" cy="4034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172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0A5E3-FAAE-4113-8925-98B4523D441F}"/>
              </a:ext>
            </a:extLst>
          </p:cNvPr>
          <p:cNvSpPr>
            <a:spLocks noGrp="1"/>
          </p:cNvSpPr>
          <p:nvPr>
            <p:ph type="title"/>
          </p:nvPr>
        </p:nvSpPr>
        <p:spPr>
          <a:xfrm>
            <a:off x="601472" y="362391"/>
            <a:ext cx="3066936" cy="1188720"/>
          </a:xfrm>
        </p:spPr>
        <p:txBody>
          <a:bodyPr>
            <a:normAutofit/>
          </a:bodyPr>
          <a:lstStyle/>
          <a:p>
            <a:r>
              <a:rPr lang="en-IN" dirty="0"/>
              <a:t>Mapping</a:t>
            </a:r>
          </a:p>
        </p:txBody>
      </p:sp>
      <p:sp>
        <p:nvSpPr>
          <p:cNvPr id="3" name="Content Placeholder 2">
            <a:extLst>
              <a:ext uri="{FF2B5EF4-FFF2-40B4-BE49-F238E27FC236}">
                <a16:creationId xmlns:a16="http://schemas.microsoft.com/office/drawing/2014/main" id="{38F9E034-E72C-480E-B005-70864155C15D}"/>
              </a:ext>
            </a:extLst>
          </p:cNvPr>
          <p:cNvSpPr>
            <a:spLocks noGrp="1"/>
          </p:cNvSpPr>
          <p:nvPr>
            <p:ph idx="1"/>
          </p:nvPr>
        </p:nvSpPr>
        <p:spPr>
          <a:xfrm>
            <a:off x="803246" y="2638044"/>
            <a:ext cx="3063764" cy="3263205"/>
          </a:xfrm>
        </p:spPr>
        <p:txBody>
          <a:bodyPr>
            <a:normAutofit fontScale="85000" lnSpcReduction="10000"/>
          </a:bodyPr>
          <a:lstStyle/>
          <a:p>
            <a:r>
              <a:rPr lang="en-US" b="0" i="0">
                <a:effectLst/>
                <a:latin typeface="72"/>
              </a:rPr>
              <a:t>Date Functions</a:t>
            </a:r>
          </a:p>
          <a:p>
            <a:r>
              <a:rPr lang="en-US" b="0" i="0">
                <a:effectLst/>
                <a:latin typeface="72"/>
              </a:rPr>
              <a:t>Date and time functions are scalar functions that perform an operation on a date and time input value and returns either a string, numeric, or date and time value.</a:t>
            </a:r>
          </a:p>
          <a:p>
            <a:endParaRPr lang="en-IN" dirty="0"/>
          </a:p>
        </p:txBody>
      </p:sp>
      <p:pic>
        <p:nvPicPr>
          <p:cNvPr id="2050" name="Picture 2">
            <a:extLst>
              <a:ext uri="{FF2B5EF4-FFF2-40B4-BE49-F238E27FC236}">
                <a16:creationId xmlns:a16="http://schemas.microsoft.com/office/drawing/2014/main" id="{61678CC5-6CDF-4F3D-B4D4-039DA72D27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3365" y="2259285"/>
            <a:ext cx="6227064" cy="234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737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FB11-5E82-4FA3-B370-F05E8A4C9A32}"/>
              </a:ext>
            </a:extLst>
          </p:cNvPr>
          <p:cNvSpPr>
            <a:spLocks noGrp="1"/>
          </p:cNvSpPr>
          <p:nvPr>
            <p:ph type="title"/>
          </p:nvPr>
        </p:nvSpPr>
        <p:spPr/>
        <p:txBody>
          <a:bodyPr/>
          <a:lstStyle/>
          <a:p>
            <a:r>
              <a:rPr lang="en-IN" dirty="0"/>
              <a:t>Concatenate</a:t>
            </a:r>
          </a:p>
        </p:txBody>
      </p:sp>
      <p:pic>
        <p:nvPicPr>
          <p:cNvPr id="5" name="Content Placeholder 4">
            <a:extLst>
              <a:ext uri="{FF2B5EF4-FFF2-40B4-BE49-F238E27FC236}">
                <a16:creationId xmlns:a16="http://schemas.microsoft.com/office/drawing/2014/main" id="{31E59FAA-2FAF-4135-96D8-8AD530DECD97}"/>
              </a:ext>
            </a:extLst>
          </p:cNvPr>
          <p:cNvPicPr>
            <a:picLocks noGrp="1" noChangeAspect="1"/>
          </p:cNvPicPr>
          <p:nvPr>
            <p:ph idx="1"/>
          </p:nvPr>
        </p:nvPicPr>
        <p:blipFill>
          <a:blip r:embed="rId2"/>
          <a:stretch>
            <a:fillRect/>
          </a:stretch>
        </p:blipFill>
        <p:spPr>
          <a:xfrm>
            <a:off x="2051851" y="1750678"/>
            <a:ext cx="6776739" cy="3103033"/>
          </a:xfrm>
        </p:spPr>
      </p:pic>
    </p:spTree>
    <p:extLst>
      <p:ext uri="{BB962C8B-B14F-4D97-AF65-F5344CB8AC3E}">
        <p14:creationId xmlns:p14="http://schemas.microsoft.com/office/powerpoint/2010/main" val="3999370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AB29D-E008-4446-A5D0-612AC5AA5F08}"/>
              </a:ext>
            </a:extLst>
          </p:cNvPr>
          <p:cNvSpPr>
            <a:spLocks noGrp="1"/>
          </p:cNvSpPr>
          <p:nvPr>
            <p:ph type="title"/>
          </p:nvPr>
        </p:nvSpPr>
        <p:spPr>
          <a:xfrm>
            <a:off x="643468" y="643467"/>
            <a:ext cx="3363973" cy="1728044"/>
          </a:xfrm>
          <a:noFill/>
          <a:ln>
            <a:solidFill>
              <a:schemeClr val="bg1"/>
            </a:solidFill>
          </a:ln>
        </p:spPr>
        <p:txBody>
          <a:bodyPr wrap="square">
            <a:normAutofit/>
          </a:bodyPr>
          <a:lstStyle/>
          <a:p>
            <a:endParaRPr lang="en-IN">
              <a:solidFill>
                <a:schemeClr val="bg1"/>
              </a:solidFill>
            </a:endParaRPr>
          </a:p>
        </p:txBody>
      </p:sp>
      <p:sp>
        <p:nvSpPr>
          <p:cNvPr id="3" name="Content Placeholder 2">
            <a:extLst>
              <a:ext uri="{FF2B5EF4-FFF2-40B4-BE49-F238E27FC236}">
                <a16:creationId xmlns:a16="http://schemas.microsoft.com/office/drawing/2014/main" id="{E9784377-6B25-4B2C-89B7-23B408DD4681}"/>
              </a:ext>
            </a:extLst>
          </p:cNvPr>
          <p:cNvSpPr>
            <a:spLocks noGrp="1"/>
          </p:cNvSpPr>
          <p:nvPr>
            <p:ph idx="1"/>
          </p:nvPr>
        </p:nvSpPr>
        <p:spPr>
          <a:xfrm>
            <a:off x="643468" y="2638044"/>
            <a:ext cx="3363973" cy="3415621"/>
          </a:xfrm>
        </p:spPr>
        <p:txBody>
          <a:bodyPr>
            <a:normAutofit/>
          </a:bodyPr>
          <a:lstStyle/>
          <a:p>
            <a:r>
              <a:rPr lang="en-IN">
                <a:solidFill>
                  <a:schemeClr val="bg1"/>
                </a:solidFill>
              </a:rPr>
              <a:t>If else condition</a:t>
            </a:r>
          </a:p>
        </p:txBody>
      </p:sp>
      <p:pic>
        <p:nvPicPr>
          <p:cNvPr id="3074" name="Picture 2" descr="Diagram&#10;&#10;Description automatically generated">
            <a:extLst>
              <a:ext uri="{FF2B5EF4-FFF2-40B4-BE49-F238E27FC236}">
                <a16:creationId xmlns:a16="http://schemas.microsoft.com/office/drawing/2014/main" id="{53EDD56D-39C1-47A7-8268-5DF78A494C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93619" y="1503316"/>
            <a:ext cx="9572465" cy="3302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7238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E927D-C929-4C6C-91E2-7661C774CD48}"/>
              </a:ext>
            </a:extLst>
          </p:cNvPr>
          <p:cNvSpPr>
            <a:spLocks noGrp="1"/>
          </p:cNvSpPr>
          <p:nvPr>
            <p:ph type="title"/>
          </p:nvPr>
        </p:nvSpPr>
        <p:spPr/>
        <p:txBody>
          <a:bodyPr/>
          <a:lstStyle/>
          <a:p>
            <a:r>
              <a:rPr lang="en-IN" dirty="0"/>
              <a:t>Mapping Function</a:t>
            </a:r>
          </a:p>
        </p:txBody>
      </p:sp>
      <p:sp>
        <p:nvSpPr>
          <p:cNvPr id="3" name="Content Placeholder 2">
            <a:extLst>
              <a:ext uri="{FF2B5EF4-FFF2-40B4-BE49-F238E27FC236}">
                <a16:creationId xmlns:a16="http://schemas.microsoft.com/office/drawing/2014/main" id="{721B9082-C3CB-4486-B4BE-E95E7282C9C2}"/>
              </a:ext>
            </a:extLst>
          </p:cNvPr>
          <p:cNvSpPr>
            <a:spLocks noGrp="1"/>
          </p:cNvSpPr>
          <p:nvPr>
            <p:ph idx="1"/>
          </p:nvPr>
        </p:nvSpPr>
        <p:spPr/>
        <p:txBody>
          <a:bodyPr/>
          <a:lstStyle/>
          <a:p>
            <a:r>
              <a:rPr lang="en-US" b="1" i="0" dirty="0" err="1">
                <a:solidFill>
                  <a:srgbClr val="3C3C3C"/>
                </a:solidFill>
                <a:effectLst/>
                <a:latin typeface="BentonSansBook"/>
              </a:rPr>
              <a:t>equalsS</a:t>
            </a:r>
            <a:r>
              <a:rPr lang="en-US" b="0" i="0" dirty="0">
                <a:solidFill>
                  <a:srgbClr val="3C3C3C"/>
                </a:solidFill>
                <a:effectLst/>
                <a:latin typeface="BentonSansBook"/>
              </a:rPr>
              <a:t> Function available in Text Function</a:t>
            </a:r>
          </a:p>
          <a:p>
            <a:r>
              <a:rPr lang="en-US" b="0" i="0" dirty="0">
                <a:solidFill>
                  <a:srgbClr val="3C3C3C"/>
                </a:solidFill>
                <a:effectLst/>
                <a:latin typeface="BentonSansBook"/>
              </a:rPr>
              <a:t>R = true, if string X equals string Y, otherwise R = false</a:t>
            </a:r>
            <a:endParaRPr lang="en-IN" dirty="0"/>
          </a:p>
        </p:txBody>
      </p:sp>
    </p:spTree>
    <p:extLst>
      <p:ext uri="{BB962C8B-B14F-4D97-AF65-F5344CB8AC3E}">
        <p14:creationId xmlns:p14="http://schemas.microsoft.com/office/powerpoint/2010/main" val="501019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3230B-FACE-4E93-8BD7-5939669BDA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4FEAF19-7B7B-438F-B532-81B4CD662C51}"/>
              </a:ext>
            </a:extLst>
          </p:cNvPr>
          <p:cNvSpPr>
            <a:spLocks noGrp="1"/>
          </p:cNvSpPr>
          <p:nvPr>
            <p:ph idx="1"/>
          </p:nvPr>
        </p:nvSpPr>
        <p:spPr/>
        <p:txBody>
          <a:bodyPr/>
          <a:lstStyle/>
          <a:p>
            <a:r>
              <a:rPr lang="en-IN" dirty="0"/>
              <a:t>If Else</a:t>
            </a:r>
          </a:p>
          <a:p>
            <a:r>
              <a:rPr lang="en-IN" dirty="0"/>
              <a:t>If without else</a:t>
            </a:r>
          </a:p>
          <a:p>
            <a:r>
              <a:rPr lang="en-IN" dirty="0"/>
              <a:t>And</a:t>
            </a:r>
          </a:p>
          <a:p>
            <a:r>
              <a:rPr lang="en-IN" dirty="0"/>
              <a:t>Or</a:t>
            </a:r>
          </a:p>
          <a:p>
            <a:endParaRPr lang="en-IN" dirty="0"/>
          </a:p>
        </p:txBody>
      </p:sp>
    </p:spTree>
    <p:extLst>
      <p:ext uri="{BB962C8B-B14F-4D97-AF65-F5344CB8AC3E}">
        <p14:creationId xmlns:p14="http://schemas.microsoft.com/office/powerpoint/2010/main" val="974717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790DA-A0F4-45A0-BD59-1158833D19F4}"/>
              </a:ext>
            </a:extLst>
          </p:cNvPr>
          <p:cNvSpPr>
            <a:spLocks noGrp="1"/>
          </p:cNvSpPr>
          <p:nvPr>
            <p:ph type="title"/>
          </p:nvPr>
        </p:nvSpPr>
        <p:spPr/>
        <p:txBody>
          <a:bodyPr/>
          <a:lstStyle/>
          <a:p>
            <a:r>
              <a:rPr lang="en-IN" dirty="0"/>
              <a:t>Context </a:t>
            </a:r>
          </a:p>
        </p:txBody>
      </p:sp>
      <p:sp>
        <p:nvSpPr>
          <p:cNvPr id="3" name="Content Placeholder 2">
            <a:extLst>
              <a:ext uri="{FF2B5EF4-FFF2-40B4-BE49-F238E27FC236}">
                <a16:creationId xmlns:a16="http://schemas.microsoft.com/office/drawing/2014/main" id="{0B85B23F-2306-4EFD-82E4-10C73356DADC}"/>
              </a:ext>
            </a:extLst>
          </p:cNvPr>
          <p:cNvSpPr>
            <a:spLocks noGrp="1"/>
          </p:cNvSpPr>
          <p:nvPr>
            <p:ph idx="1"/>
          </p:nvPr>
        </p:nvSpPr>
        <p:spPr/>
        <p:txBody>
          <a:bodyPr/>
          <a:lstStyle/>
          <a:p>
            <a:r>
              <a:rPr lang="en-US" b="0" i="0" dirty="0">
                <a:solidFill>
                  <a:srgbClr val="000000"/>
                </a:solidFill>
                <a:effectLst/>
                <a:latin typeface="MuseoSansCyrl300"/>
              </a:rPr>
              <a:t>XML messages in CPI are handled as </a:t>
            </a:r>
            <a:r>
              <a:rPr lang="en-US" b="1" i="0" dirty="0">
                <a:solidFill>
                  <a:srgbClr val="000000"/>
                </a:solidFill>
                <a:effectLst/>
                <a:latin typeface="MuseoSansCyrl300"/>
              </a:rPr>
              <a:t>Queues</a:t>
            </a:r>
            <a:r>
              <a:rPr lang="en-US" b="0" i="0" dirty="0">
                <a:solidFill>
                  <a:srgbClr val="000000"/>
                </a:solidFill>
                <a:effectLst/>
                <a:latin typeface="MuseoSansCyrl300"/>
              </a:rPr>
              <a:t>. In a queue, </a:t>
            </a:r>
            <a:r>
              <a:rPr lang="en-US" b="1" i="0" dirty="0">
                <a:solidFill>
                  <a:srgbClr val="000000"/>
                </a:solidFill>
                <a:effectLst/>
                <a:latin typeface="MuseoSansCyrl300"/>
              </a:rPr>
              <a:t>Context</a:t>
            </a:r>
            <a:r>
              <a:rPr lang="en-US" b="0" i="0" dirty="0">
                <a:solidFill>
                  <a:srgbClr val="000000"/>
                </a:solidFill>
                <a:effectLst/>
                <a:latin typeface="MuseoSansCyrl300"/>
              </a:rPr>
              <a:t> is the position or the level of a XML node (element) relative to a parent node. If elements belong to the same parent node, the elements are in same Context. When the parent node changes, </a:t>
            </a:r>
            <a:r>
              <a:rPr lang="en-US" b="1" i="0" dirty="0">
                <a:solidFill>
                  <a:srgbClr val="000000"/>
                </a:solidFill>
                <a:effectLst/>
                <a:latin typeface="MuseoSansCyrl300"/>
              </a:rPr>
              <a:t>Context Change</a:t>
            </a:r>
            <a:r>
              <a:rPr lang="en-US" b="0" i="0" dirty="0">
                <a:solidFill>
                  <a:srgbClr val="000000"/>
                </a:solidFill>
                <a:effectLst/>
                <a:latin typeface="MuseoSansCyrl300"/>
              </a:rPr>
              <a:t> is inserted to the queue. Context Changes are shown in dark gray color</a:t>
            </a:r>
            <a:endParaRPr lang="en-IN" dirty="0"/>
          </a:p>
          <a:p>
            <a:endParaRPr lang="en-IN" dirty="0"/>
          </a:p>
        </p:txBody>
      </p:sp>
    </p:spTree>
    <p:extLst>
      <p:ext uri="{BB962C8B-B14F-4D97-AF65-F5344CB8AC3E}">
        <p14:creationId xmlns:p14="http://schemas.microsoft.com/office/powerpoint/2010/main" val="2114514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9772-ED1C-4680-92B0-EAC981C647E0}"/>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D0C1E3B2-0115-4176-A071-C3500F42A93A}"/>
              </a:ext>
            </a:extLst>
          </p:cNvPr>
          <p:cNvPicPr>
            <a:picLocks noGrp="1" noChangeAspect="1"/>
          </p:cNvPicPr>
          <p:nvPr>
            <p:ph idx="1"/>
          </p:nvPr>
        </p:nvPicPr>
        <p:blipFill>
          <a:blip r:embed="rId2"/>
          <a:stretch>
            <a:fillRect/>
          </a:stretch>
        </p:blipFill>
        <p:spPr>
          <a:xfrm>
            <a:off x="3878818" y="2637369"/>
            <a:ext cx="4434367" cy="3103033"/>
          </a:xfrm>
        </p:spPr>
      </p:pic>
    </p:spTree>
    <p:extLst>
      <p:ext uri="{BB962C8B-B14F-4D97-AF65-F5344CB8AC3E}">
        <p14:creationId xmlns:p14="http://schemas.microsoft.com/office/powerpoint/2010/main" val="1682936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A014F-2666-4219-B02F-5DE0DC9DB49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06D1D4-66CA-445D-9E2F-E5DEA5C0869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089254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49E10-E4F6-4B8F-A427-BB068FBF7D35}"/>
              </a:ext>
            </a:extLst>
          </p:cNvPr>
          <p:cNvSpPr>
            <a:spLocks noGrp="1"/>
          </p:cNvSpPr>
          <p:nvPr>
            <p:ph type="title"/>
          </p:nvPr>
        </p:nvSpPr>
        <p:spPr/>
        <p:txBody>
          <a:bodyPr/>
          <a:lstStyle/>
          <a:p>
            <a:endParaRPr lang="en-IN"/>
          </a:p>
        </p:txBody>
      </p:sp>
      <p:pic>
        <p:nvPicPr>
          <p:cNvPr id="4" name="Content Placeholder 4" descr="Table&#10;&#10;Description automatically generated">
            <a:extLst>
              <a:ext uri="{FF2B5EF4-FFF2-40B4-BE49-F238E27FC236}">
                <a16:creationId xmlns:a16="http://schemas.microsoft.com/office/drawing/2014/main" id="{4AE8CBB8-4B4C-457E-BB11-554ABD9FB72F}"/>
              </a:ext>
            </a:extLst>
          </p:cNvPr>
          <p:cNvPicPr>
            <a:picLocks noGrp="1" noChangeAspect="1"/>
          </p:cNvPicPr>
          <p:nvPr>
            <p:ph idx="1"/>
          </p:nvPr>
        </p:nvPicPr>
        <p:blipFill>
          <a:blip r:embed="rId2"/>
          <a:stretch>
            <a:fillRect/>
          </a:stretch>
        </p:blipFill>
        <p:spPr>
          <a:xfrm>
            <a:off x="1962704" y="1667550"/>
            <a:ext cx="6899615" cy="3103033"/>
          </a:xfrm>
          <a:prstGeom prst="rect">
            <a:avLst/>
          </a:prstGeom>
          <a:ln>
            <a:noFill/>
          </a:ln>
        </p:spPr>
      </p:pic>
    </p:spTree>
    <p:extLst>
      <p:ext uri="{BB962C8B-B14F-4D97-AF65-F5344CB8AC3E}">
        <p14:creationId xmlns:p14="http://schemas.microsoft.com/office/powerpoint/2010/main" val="1931411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1D355-34EE-400E-AE69-4BD25FC7A485}"/>
              </a:ext>
            </a:extLst>
          </p:cNvPr>
          <p:cNvSpPr>
            <a:spLocks noGrp="1"/>
          </p:cNvSpPr>
          <p:nvPr>
            <p:ph type="title"/>
          </p:nvPr>
        </p:nvSpPr>
        <p:spPr/>
        <p:txBody>
          <a:bodyPr/>
          <a:lstStyle/>
          <a:p>
            <a:r>
              <a:rPr lang="en-IN" dirty="0"/>
              <a:t>Adapters</a:t>
            </a:r>
          </a:p>
        </p:txBody>
      </p:sp>
      <p:sp>
        <p:nvSpPr>
          <p:cNvPr id="3" name="Content Placeholder 2">
            <a:extLst>
              <a:ext uri="{FF2B5EF4-FFF2-40B4-BE49-F238E27FC236}">
                <a16:creationId xmlns:a16="http://schemas.microsoft.com/office/drawing/2014/main" id="{C5B85D7B-31F3-4BE6-8DB0-84A81316FF17}"/>
              </a:ext>
            </a:extLst>
          </p:cNvPr>
          <p:cNvSpPr>
            <a:spLocks noGrp="1"/>
          </p:cNvSpPr>
          <p:nvPr>
            <p:ph idx="1"/>
          </p:nvPr>
        </p:nvSpPr>
        <p:spPr/>
        <p:txBody>
          <a:bodyPr>
            <a:normAutofit/>
          </a:bodyPr>
          <a:lstStyle/>
          <a:p>
            <a:r>
              <a:rPr lang="en-US" sz="1333" dirty="0">
                <a:latin typeface="arial" panose="020B0604020202020204" pitchFamily="34" charset="0"/>
              </a:rPr>
              <a:t>Connects SAP Cloud Integration to Sender or Receiver</a:t>
            </a:r>
          </a:p>
          <a:p>
            <a:r>
              <a:rPr lang="en-IN" sz="1333" dirty="0">
                <a:latin typeface="arial" panose="020B0604020202020204" pitchFamily="34" charset="0"/>
              </a:rPr>
              <a:t>HTTPS:</a:t>
            </a:r>
          </a:p>
          <a:p>
            <a:r>
              <a:rPr lang="en-US" sz="1333" dirty="0">
                <a:latin typeface="arial" panose="020B0604020202020204" pitchFamily="34" charset="0"/>
              </a:rPr>
              <a:t>Establishes an HTTPS connection between SAP Cloud Integration and a sender system.</a:t>
            </a:r>
            <a:endParaRPr lang="en-IN" sz="1333" dirty="0">
              <a:latin typeface="arial" panose="020B0604020202020204" pitchFamily="34" charset="0"/>
            </a:endParaRPr>
          </a:p>
        </p:txBody>
      </p:sp>
    </p:spTree>
    <p:extLst>
      <p:ext uri="{BB962C8B-B14F-4D97-AF65-F5344CB8AC3E}">
        <p14:creationId xmlns:p14="http://schemas.microsoft.com/office/powerpoint/2010/main" val="2906685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1D87-B6A6-43C0-BC5A-8B7FA60C2DB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A14D308-87DA-4173-BBD0-3230F33166BF}"/>
              </a:ext>
            </a:extLst>
          </p:cNvPr>
          <p:cNvSpPr>
            <a:spLocks noGrp="1"/>
          </p:cNvSpPr>
          <p:nvPr>
            <p:ph idx="1"/>
          </p:nvPr>
        </p:nvSpPr>
        <p:spPr/>
        <p:txBody>
          <a:bodyPr/>
          <a:lstStyle/>
          <a:p>
            <a:endParaRPr lang="en-IN"/>
          </a:p>
        </p:txBody>
      </p:sp>
      <p:pic>
        <p:nvPicPr>
          <p:cNvPr id="4" name="Content Placeholder 4" descr="Table&#10;&#10;Description automatically generated">
            <a:extLst>
              <a:ext uri="{FF2B5EF4-FFF2-40B4-BE49-F238E27FC236}">
                <a16:creationId xmlns:a16="http://schemas.microsoft.com/office/drawing/2014/main" id="{0C260AC9-080A-4463-8AE4-375A0DD94BA3}"/>
              </a:ext>
            </a:extLst>
          </p:cNvPr>
          <p:cNvPicPr>
            <a:picLocks noChangeAspect="1"/>
          </p:cNvPicPr>
          <p:nvPr/>
        </p:nvPicPr>
        <p:blipFill>
          <a:blip r:embed="rId2"/>
          <a:stretch>
            <a:fillRect/>
          </a:stretch>
        </p:blipFill>
        <p:spPr>
          <a:xfrm>
            <a:off x="857956" y="1336832"/>
            <a:ext cx="11434069" cy="5088161"/>
          </a:xfrm>
          <a:prstGeom prst="rect">
            <a:avLst/>
          </a:prstGeom>
        </p:spPr>
      </p:pic>
    </p:spTree>
    <p:extLst>
      <p:ext uri="{BB962C8B-B14F-4D97-AF65-F5344CB8AC3E}">
        <p14:creationId xmlns:p14="http://schemas.microsoft.com/office/powerpoint/2010/main" val="40243113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5C3E-57DF-4B0C-94FC-E048A02277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891AA8-1BED-46F8-A8FA-95FB0EBD61C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914105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2189-776A-4564-9227-571643620775}"/>
              </a:ext>
            </a:extLst>
          </p:cNvPr>
          <p:cNvSpPr>
            <a:spLocks noGrp="1"/>
          </p:cNvSpPr>
          <p:nvPr>
            <p:ph type="title"/>
          </p:nvPr>
        </p:nvSpPr>
        <p:spPr>
          <a:xfrm>
            <a:off x="643468" y="643467"/>
            <a:ext cx="3363973" cy="1728044"/>
          </a:xfrm>
          <a:noFill/>
          <a:ln>
            <a:solidFill>
              <a:schemeClr val="bg1"/>
            </a:solidFill>
          </a:ln>
        </p:spPr>
        <p:txBody>
          <a:bodyPr wrap="square">
            <a:normAutofit/>
          </a:bodyPr>
          <a:lstStyle/>
          <a:p>
            <a:endParaRPr lang="en-IN">
              <a:solidFill>
                <a:schemeClr val="bg1"/>
              </a:solidFill>
            </a:endParaRPr>
          </a:p>
        </p:txBody>
      </p:sp>
      <p:sp>
        <p:nvSpPr>
          <p:cNvPr id="3" name="Content Placeholder 2">
            <a:extLst>
              <a:ext uri="{FF2B5EF4-FFF2-40B4-BE49-F238E27FC236}">
                <a16:creationId xmlns:a16="http://schemas.microsoft.com/office/drawing/2014/main" id="{FF348907-AA1D-4F12-B11B-1BC27BC63FB7}"/>
              </a:ext>
            </a:extLst>
          </p:cNvPr>
          <p:cNvSpPr>
            <a:spLocks noGrp="1"/>
          </p:cNvSpPr>
          <p:nvPr>
            <p:ph idx="1"/>
          </p:nvPr>
        </p:nvSpPr>
        <p:spPr>
          <a:xfrm>
            <a:off x="643468" y="2638044"/>
            <a:ext cx="3363973" cy="3415621"/>
          </a:xfrm>
        </p:spPr>
        <p:txBody>
          <a:bodyPr>
            <a:normAutofit/>
          </a:bodyPr>
          <a:lstStyle/>
          <a:p>
            <a:r>
              <a:rPr lang="en-IN">
                <a:solidFill>
                  <a:schemeClr val="bg1"/>
                </a:solidFill>
              </a:rPr>
              <a:t>Copy value</a:t>
            </a:r>
          </a:p>
        </p:txBody>
      </p:sp>
      <p:pic>
        <p:nvPicPr>
          <p:cNvPr id="4" name="Content Placeholder 4" descr="Graphical user interface, diagram&#10;&#10;Description automatically generated">
            <a:extLst>
              <a:ext uri="{FF2B5EF4-FFF2-40B4-BE49-F238E27FC236}">
                <a16:creationId xmlns:a16="http://schemas.microsoft.com/office/drawing/2014/main" id="{8CB02CFF-B6A7-421F-BAD1-1F8428175770}"/>
              </a:ext>
            </a:extLst>
          </p:cNvPr>
          <p:cNvPicPr>
            <a:picLocks noChangeAspect="1"/>
          </p:cNvPicPr>
          <p:nvPr/>
        </p:nvPicPr>
        <p:blipFill>
          <a:blip r:embed="rId2"/>
          <a:stretch>
            <a:fillRect/>
          </a:stretch>
        </p:blipFill>
        <p:spPr>
          <a:xfrm>
            <a:off x="864311" y="1032685"/>
            <a:ext cx="9552378" cy="3868711"/>
          </a:xfrm>
          <a:prstGeom prst="rect">
            <a:avLst/>
          </a:prstGeom>
        </p:spPr>
      </p:pic>
    </p:spTree>
    <p:extLst>
      <p:ext uri="{BB962C8B-B14F-4D97-AF65-F5344CB8AC3E}">
        <p14:creationId xmlns:p14="http://schemas.microsoft.com/office/powerpoint/2010/main" val="578085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EB254-241D-4026-A8BB-64112724C268}"/>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4AB82CDA-80EC-4135-8F2B-30A3098AB792}"/>
              </a:ext>
            </a:extLst>
          </p:cNvPr>
          <p:cNvPicPr>
            <a:picLocks noGrp="1" noChangeAspect="1"/>
          </p:cNvPicPr>
          <p:nvPr>
            <p:ph idx="1"/>
          </p:nvPr>
        </p:nvPicPr>
        <p:blipFill>
          <a:blip r:embed="rId2"/>
          <a:stretch>
            <a:fillRect/>
          </a:stretch>
        </p:blipFill>
        <p:spPr>
          <a:xfrm>
            <a:off x="1719739" y="1667550"/>
            <a:ext cx="7581279" cy="4084235"/>
          </a:xfrm>
        </p:spPr>
      </p:pic>
    </p:spTree>
    <p:extLst>
      <p:ext uri="{BB962C8B-B14F-4D97-AF65-F5344CB8AC3E}">
        <p14:creationId xmlns:p14="http://schemas.microsoft.com/office/powerpoint/2010/main" val="28679426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27F9F-EEAC-4078-9868-089B50DF6B4E}"/>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D2A9E403-9DE3-43C4-BBCE-C153FAEA172E}"/>
              </a:ext>
            </a:extLst>
          </p:cNvPr>
          <p:cNvPicPr>
            <a:picLocks noGrp="1" noChangeAspect="1"/>
          </p:cNvPicPr>
          <p:nvPr>
            <p:ph idx="1"/>
          </p:nvPr>
        </p:nvPicPr>
        <p:blipFill>
          <a:blip r:embed="rId2"/>
          <a:stretch>
            <a:fillRect/>
          </a:stretch>
        </p:blipFill>
        <p:spPr>
          <a:xfrm>
            <a:off x="1291205" y="1877483"/>
            <a:ext cx="8656359" cy="3651612"/>
          </a:xfrm>
        </p:spPr>
      </p:pic>
    </p:spTree>
    <p:extLst>
      <p:ext uri="{BB962C8B-B14F-4D97-AF65-F5344CB8AC3E}">
        <p14:creationId xmlns:p14="http://schemas.microsoft.com/office/powerpoint/2010/main" val="2953157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1340D-AF11-462C-930F-B3A30BF2756A}"/>
              </a:ext>
            </a:extLst>
          </p:cNvPr>
          <p:cNvSpPr>
            <a:spLocks noGrp="1"/>
          </p:cNvSpPr>
          <p:nvPr>
            <p:ph type="title"/>
          </p:nvPr>
        </p:nvSpPr>
        <p:spPr>
          <a:xfrm>
            <a:off x="643468" y="643467"/>
            <a:ext cx="3363973" cy="1728044"/>
          </a:xfrm>
          <a:noFill/>
          <a:ln>
            <a:solidFill>
              <a:schemeClr val="bg1"/>
            </a:solidFill>
          </a:ln>
        </p:spPr>
        <p:txBody>
          <a:bodyPr wrap="square">
            <a:normAutofit/>
          </a:bodyPr>
          <a:lstStyle/>
          <a:p>
            <a:endParaRPr lang="en-IN">
              <a:solidFill>
                <a:schemeClr val="bg1"/>
              </a:solidFill>
            </a:endParaRPr>
          </a:p>
        </p:txBody>
      </p:sp>
      <p:sp>
        <p:nvSpPr>
          <p:cNvPr id="3" name="Content Placeholder 2">
            <a:extLst>
              <a:ext uri="{FF2B5EF4-FFF2-40B4-BE49-F238E27FC236}">
                <a16:creationId xmlns:a16="http://schemas.microsoft.com/office/drawing/2014/main" id="{6EADCA22-77F7-4FD5-84B7-0BA15B7E039B}"/>
              </a:ext>
            </a:extLst>
          </p:cNvPr>
          <p:cNvSpPr>
            <a:spLocks noGrp="1"/>
          </p:cNvSpPr>
          <p:nvPr>
            <p:ph idx="1"/>
          </p:nvPr>
        </p:nvSpPr>
        <p:spPr>
          <a:xfrm>
            <a:off x="643468" y="2638044"/>
            <a:ext cx="3363973" cy="3415621"/>
          </a:xfrm>
        </p:spPr>
        <p:txBody>
          <a:bodyPr>
            <a:normAutofit/>
          </a:bodyPr>
          <a:lstStyle/>
          <a:p>
            <a:r>
              <a:rPr lang="en-IN">
                <a:solidFill>
                  <a:schemeClr val="bg1"/>
                </a:solidFill>
              </a:rPr>
              <a:t>Collpase context</a:t>
            </a:r>
          </a:p>
        </p:txBody>
      </p:sp>
      <p:pic>
        <p:nvPicPr>
          <p:cNvPr id="4" name="Content Placeholder 4" descr="Table&#10;&#10;Description automatically generated">
            <a:extLst>
              <a:ext uri="{FF2B5EF4-FFF2-40B4-BE49-F238E27FC236}">
                <a16:creationId xmlns:a16="http://schemas.microsoft.com/office/drawing/2014/main" id="{EBAFB867-C2C8-4F19-AE87-D3A67B6BF15C}"/>
              </a:ext>
            </a:extLst>
          </p:cNvPr>
          <p:cNvPicPr>
            <a:picLocks noChangeAspect="1"/>
          </p:cNvPicPr>
          <p:nvPr/>
        </p:nvPicPr>
        <p:blipFill>
          <a:blip r:embed="rId2"/>
          <a:stretch>
            <a:fillRect/>
          </a:stretch>
        </p:blipFill>
        <p:spPr>
          <a:xfrm>
            <a:off x="3217452" y="1326189"/>
            <a:ext cx="4216163" cy="4205622"/>
          </a:xfrm>
          <a:prstGeom prst="rect">
            <a:avLst/>
          </a:prstGeom>
        </p:spPr>
      </p:pic>
    </p:spTree>
    <p:extLst>
      <p:ext uri="{BB962C8B-B14F-4D97-AF65-F5344CB8AC3E}">
        <p14:creationId xmlns:p14="http://schemas.microsoft.com/office/powerpoint/2010/main" val="39683754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BCBB0-E8DF-4515-B406-086812163C2D}"/>
              </a:ext>
            </a:extLst>
          </p:cNvPr>
          <p:cNvSpPr>
            <a:spLocks noGrp="1"/>
          </p:cNvSpPr>
          <p:nvPr>
            <p:ph type="title"/>
          </p:nvPr>
        </p:nvSpPr>
        <p:spPr>
          <a:xfrm>
            <a:off x="643468" y="643467"/>
            <a:ext cx="3363973" cy="1728044"/>
          </a:xfrm>
          <a:noFill/>
          <a:ln>
            <a:solidFill>
              <a:schemeClr val="bg1"/>
            </a:solidFill>
          </a:ln>
        </p:spPr>
        <p:txBody>
          <a:bodyPr wrap="square">
            <a:normAutofit/>
          </a:bodyPr>
          <a:lstStyle/>
          <a:p>
            <a:endParaRPr lang="en-IN">
              <a:solidFill>
                <a:schemeClr val="bg1"/>
              </a:solidFill>
            </a:endParaRPr>
          </a:p>
        </p:txBody>
      </p:sp>
      <p:sp>
        <p:nvSpPr>
          <p:cNvPr id="3" name="Content Placeholder 2">
            <a:extLst>
              <a:ext uri="{FF2B5EF4-FFF2-40B4-BE49-F238E27FC236}">
                <a16:creationId xmlns:a16="http://schemas.microsoft.com/office/drawing/2014/main" id="{0282279F-5647-4803-8C75-198724E79445}"/>
              </a:ext>
            </a:extLst>
          </p:cNvPr>
          <p:cNvSpPr>
            <a:spLocks noGrp="1"/>
          </p:cNvSpPr>
          <p:nvPr>
            <p:ph idx="1"/>
          </p:nvPr>
        </p:nvSpPr>
        <p:spPr>
          <a:xfrm>
            <a:off x="643468" y="2638044"/>
            <a:ext cx="3363973" cy="3415621"/>
          </a:xfrm>
        </p:spPr>
        <p:txBody>
          <a:bodyPr>
            <a:normAutofit/>
          </a:bodyPr>
          <a:lstStyle/>
          <a:p>
            <a:r>
              <a:rPr lang="en-IN">
                <a:solidFill>
                  <a:schemeClr val="bg1"/>
                </a:solidFill>
              </a:rPr>
              <a:t>Remove context</a:t>
            </a:r>
          </a:p>
        </p:txBody>
      </p:sp>
      <p:pic>
        <p:nvPicPr>
          <p:cNvPr id="4" name="Content Placeholder 4" descr="Graphical user interface, table&#10;&#10;Description automatically generated">
            <a:extLst>
              <a:ext uri="{FF2B5EF4-FFF2-40B4-BE49-F238E27FC236}">
                <a16:creationId xmlns:a16="http://schemas.microsoft.com/office/drawing/2014/main" id="{3AF5730F-4029-48A8-AA52-B0B0A46F4986}"/>
              </a:ext>
            </a:extLst>
          </p:cNvPr>
          <p:cNvPicPr>
            <a:picLocks noChangeAspect="1"/>
          </p:cNvPicPr>
          <p:nvPr/>
        </p:nvPicPr>
        <p:blipFill>
          <a:blip r:embed="rId2"/>
          <a:stretch>
            <a:fillRect/>
          </a:stretch>
        </p:blipFill>
        <p:spPr>
          <a:xfrm>
            <a:off x="3285507" y="804334"/>
            <a:ext cx="5620985" cy="5410199"/>
          </a:xfrm>
          <a:prstGeom prst="rect">
            <a:avLst/>
          </a:prstGeom>
        </p:spPr>
      </p:pic>
    </p:spTree>
    <p:extLst>
      <p:ext uri="{BB962C8B-B14F-4D97-AF65-F5344CB8AC3E}">
        <p14:creationId xmlns:p14="http://schemas.microsoft.com/office/powerpoint/2010/main" val="3769168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950BD-6A22-4C4D-8EE6-84161585098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2B47327-956C-4896-8654-F225DD7AB1C5}"/>
              </a:ext>
            </a:extLst>
          </p:cNvPr>
          <p:cNvSpPr>
            <a:spLocks noGrp="1"/>
          </p:cNvSpPr>
          <p:nvPr>
            <p:ph idx="1"/>
          </p:nvPr>
        </p:nvSpPr>
        <p:spPr/>
        <p:txBody>
          <a:bodyPr/>
          <a:lstStyle/>
          <a:p>
            <a:r>
              <a:rPr lang="en-IN" dirty="0"/>
              <a:t>Node function</a:t>
            </a:r>
          </a:p>
        </p:txBody>
      </p:sp>
    </p:spTree>
    <p:extLst>
      <p:ext uri="{BB962C8B-B14F-4D97-AF65-F5344CB8AC3E}">
        <p14:creationId xmlns:p14="http://schemas.microsoft.com/office/powerpoint/2010/main" val="634771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72D4D-C54E-4A32-AE9F-95FBDCAB9738}"/>
              </a:ext>
            </a:extLst>
          </p:cNvPr>
          <p:cNvSpPr>
            <a:spLocks noGrp="1"/>
          </p:cNvSpPr>
          <p:nvPr>
            <p:ph type="title"/>
          </p:nvPr>
        </p:nvSpPr>
        <p:spPr>
          <a:xfrm>
            <a:off x="643468" y="643467"/>
            <a:ext cx="3363973" cy="1728044"/>
          </a:xfrm>
          <a:noFill/>
          <a:ln>
            <a:solidFill>
              <a:schemeClr val="bg1"/>
            </a:solidFill>
          </a:ln>
        </p:spPr>
        <p:txBody>
          <a:bodyPr wrap="square">
            <a:normAutofit/>
          </a:bodyPr>
          <a:lstStyle/>
          <a:p>
            <a:r>
              <a:rPr lang="en-IN" dirty="0">
                <a:solidFill>
                  <a:schemeClr val="bg1"/>
                </a:solidFill>
              </a:rPr>
              <a:t>Mapping</a:t>
            </a:r>
          </a:p>
        </p:txBody>
      </p:sp>
      <p:pic>
        <p:nvPicPr>
          <p:cNvPr id="5" name="Picture 4">
            <a:extLst>
              <a:ext uri="{FF2B5EF4-FFF2-40B4-BE49-F238E27FC236}">
                <a16:creationId xmlns:a16="http://schemas.microsoft.com/office/drawing/2014/main" id="{22036C72-4606-4775-9C31-3CDFEB8BCE69}"/>
              </a:ext>
            </a:extLst>
          </p:cNvPr>
          <p:cNvPicPr>
            <a:picLocks noChangeAspect="1"/>
          </p:cNvPicPr>
          <p:nvPr/>
        </p:nvPicPr>
        <p:blipFill>
          <a:blip r:embed="rId2"/>
          <a:stretch>
            <a:fillRect/>
          </a:stretch>
        </p:blipFill>
        <p:spPr>
          <a:xfrm>
            <a:off x="2970615" y="909268"/>
            <a:ext cx="6250769" cy="4250523"/>
          </a:xfrm>
          <a:prstGeom prst="rect">
            <a:avLst/>
          </a:prstGeom>
        </p:spPr>
      </p:pic>
    </p:spTree>
    <p:extLst>
      <p:ext uri="{BB962C8B-B14F-4D97-AF65-F5344CB8AC3E}">
        <p14:creationId xmlns:p14="http://schemas.microsoft.com/office/powerpoint/2010/main" val="31678008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D9F46-CDD4-4A65-9350-D59CBF65F861}"/>
              </a:ext>
            </a:extLst>
          </p:cNvPr>
          <p:cNvSpPr>
            <a:spLocks noGrp="1"/>
          </p:cNvSpPr>
          <p:nvPr>
            <p:ph type="title"/>
          </p:nvPr>
        </p:nvSpPr>
        <p:spPr>
          <a:xfrm>
            <a:off x="195072" y="206618"/>
            <a:ext cx="4146019" cy="1520583"/>
          </a:xfrm>
        </p:spPr>
        <p:txBody>
          <a:bodyPr vert="horz" lIns="365760" tIns="243840" rIns="365760" bIns="243840" rtlCol="0" anchor="ctr" anchorCtr="1">
            <a:normAutofit/>
          </a:bodyPr>
          <a:lstStyle/>
          <a:p>
            <a:pPr defTabSz="1219140"/>
            <a:r>
              <a:rPr lang="en-US" spc="267" dirty="0"/>
              <a:t>Remove context</a:t>
            </a:r>
          </a:p>
        </p:txBody>
      </p:sp>
      <p:pic>
        <p:nvPicPr>
          <p:cNvPr id="4" name="Content Placeholder 4" descr="Graphical user interface, table&#10;&#10;Description automatically generated">
            <a:extLst>
              <a:ext uri="{FF2B5EF4-FFF2-40B4-BE49-F238E27FC236}">
                <a16:creationId xmlns:a16="http://schemas.microsoft.com/office/drawing/2014/main" id="{0E81583C-2600-4516-9943-26B6B604ED2B}"/>
              </a:ext>
            </a:extLst>
          </p:cNvPr>
          <p:cNvPicPr>
            <a:picLocks noGrp="1" noChangeAspect="1"/>
          </p:cNvPicPr>
          <p:nvPr>
            <p:ph idx="1"/>
          </p:nvPr>
        </p:nvPicPr>
        <p:blipFill>
          <a:blip r:embed="rId2"/>
          <a:stretch>
            <a:fillRect/>
          </a:stretch>
        </p:blipFill>
        <p:spPr>
          <a:xfrm>
            <a:off x="5689055" y="640080"/>
            <a:ext cx="5468189" cy="5263133"/>
          </a:xfrm>
          <a:prstGeom prst="rect">
            <a:avLst/>
          </a:prstGeom>
        </p:spPr>
      </p:pic>
    </p:spTree>
    <p:extLst>
      <p:ext uri="{BB962C8B-B14F-4D97-AF65-F5344CB8AC3E}">
        <p14:creationId xmlns:p14="http://schemas.microsoft.com/office/powerpoint/2010/main" val="2719477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35021-A0A1-4FBF-B1AC-72256EE8D84A}"/>
              </a:ext>
            </a:extLst>
          </p:cNvPr>
          <p:cNvSpPr>
            <a:spLocks noGrp="1"/>
          </p:cNvSpPr>
          <p:nvPr>
            <p:ph type="title"/>
          </p:nvPr>
        </p:nvSpPr>
        <p:spPr/>
        <p:txBody>
          <a:bodyPr/>
          <a:lstStyle/>
          <a:p>
            <a:r>
              <a:rPr lang="en-IN" dirty="0"/>
              <a:t>HTTP ADAPTER</a:t>
            </a:r>
          </a:p>
        </p:txBody>
      </p:sp>
      <p:graphicFrame>
        <p:nvGraphicFramePr>
          <p:cNvPr id="4" name="Content Placeholder 3">
            <a:extLst>
              <a:ext uri="{FF2B5EF4-FFF2-40B4-BE49-F238E27FC236}">
                <a16:creationId xmlns:a16="http://schemas.microsoft.com/office/drawing/2014/main" id="{B7790766-7D50-4AB6-B60E-C8BE98F285C0}"/>
              </a:ext>
            </a:extLst>
          </p:cNvPr>
          <p:cNvGraphicFramePr>
            <a:graphicFrameLocks noGrp="1"/>
          </p:cNvGraphicFramePr>
          <p:nvPr>
            <p:ph idx="1"/>
            <p:extLst>
              <p:ext uri="{D42A27DB-BD31-4B8C-83A1-F6EECF244321}">
                <p14:modId xmlns:p14="http://schemas.microsoft.com/office/powerpoint/2010/main" val="3800577334"/>
              </p:ext>
            </p:extLst>
          </p:nvPr>
        </p:nvGraphicFramePr>
        <p:xfrm>
          <a:off x="2347081" y="1062066"/>
          <a:ext cx="7730066" cy="1828800"/>
        </p:xfrm>
        <a:graphic>
          <a:graphicData uri="http://schemas.openxmlformats.org/drawingml/2006/table">
            <a:tbl>
              <a:tblPr/>
              <a:tblGrid>
                <a:gridCol w="3865033">
                  <a:extLst>
                    <a:ext uri="{9D8B030D-6E8A-4147-A177-3AD203B41FA5}">
                      <a16:colId xmlns:a16="http://schemas.microsoft.com/office/drawing/2014/main" val="2838391059"/>
                    </a:ext>
                  </a:extLst>
                </a:gridCol>
                <a:gridCol w="3865033">
                  <a:extLst>
                    <a:ext uri="{9D8B030D-6E8A-4147-A177-3AD203B41FA5}">
                      <a16:colId xmlns:a16="http://schemas.microsoft.com/office/drawing/2014/main" val="1979434148"/>
                    </a:ext>
                  </a:extLst>
                </a:gridCol>
              </a:tblGrid>
              <a:tr h="487680">
                <a:tc gridSpan="2">
                  <a:txBody>
                    <a:bodyPr/>
                    <a:lstStyle/>
                    <a:p>
                      <a:r>
                        <a:rPr lang="en-US" sz="2400" dirty="0"/>
                        <a:t>Parameters of the HTTPS Sender Adapter</a:t>
                      </a:r>
                    </a:p>
                  </a:txBody>
                  <a:tcPr marL="121920" marR="121920" marT="60960" marB="60960" anchor="ctr"/>
                </a:tc>
                <a:tc hMerge="1">
                  <a:txBody>
                    <a:bodyPr/>
                    <a:lstStyle/>
                    <a:p>
                      <a:endParaRPr lang="en-IN"/>
                    </a:p>
                  </a:txBody>
                  <a:tcPr/>
                </a:tc>
                <a:extLst>
                  <a:ext uri="{0D108BD9-81ED-4DB2-BD59-A6C34878D82A}">
                    <a16:rowId xmlns:a16="http://schemas.microsoft.com/office/drawing/2014/main" val="3402279267"/>
                  </a:ext>
                </a:extLst>
              </a:tr>
              <a:tr h="487680">
                <a:tc>
                  <a:txBody>
                    <a:bodyPr/>
                    <a:lstStyle/>
                    <a:p>
                      <a:pPr fontAlgn="t"/>
                      <a:r>
                        <a:rPr lang="en-IN" sz="2400">
                          <a:effectLst/>
                        </a:rPr>
                        <a:t>Parameter</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B w="12700" cap="flat" cmpd="sng" algn="ctr">
                      <a:solidFill>
                        <a:srgbClr val="CCCCCC"/>
                      </a:solidFill>
                      <a:prstDash val="solid"/>
                      <a:round/>
                      <a:headEnd type="none" w="med" len="med"/>
                      <a:tailEnd type="none" w="med" len="med"/>
                    </a:lnB>
                  </a:tcPr>
                </a:tc>
                <a:tc>
                  <a:txBody>
                    <a:bodyPr/>
                    <a:lstStyle/>
                    <a:p>
                      <a:pPr fontAlgn="t"/>
                      <a:r>
                        <a:rPr lang="en-IN" sz="2400">
                          <a:effectLst/>
                        </a:rPr>
                        <a:t>Description</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33881600"/>
                  </a:ext>
                </a:extLst>
              </a:tr>
              <a:tr h="853440">
                <a:tc>
                  <a:txBody>
                    <a:bodyPr/>
                    <a:lstStyle/>
                    <a:p>
                      <a:pPr fontAlgn="t"/>
                      <a:r>
                        <a:rPr lang="en-IN" sz="2400" b="1" dirty="0">
                          <a:effectLst/>
                        </a:rPr>
                        <a:t>Address</a:t>
                      </a:r>
                      <a:endParaRPr lang="en-IN" sz="2400" dirty="0">
                        <a:effectLst/>
                      </a:endParaRP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2400" dirty="0">
                          <a:effectLst/>
                        </a:rPr>
                        <a:t>Enter the URL of the HTTP system to connect to.</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09064682"/>
                  </a:ext>
                </a:extLst>
              </a:tr>
            </a:tbl>
          </a:graphicData>
        </a:graphic>
      </p:graphicFrame>
      <p:graphicFrame>
        <p:nvGraphicFramePr>
          <p:cNvPr id="5" name="Table 4">
            <a:extLst>
              <a:ext uri="{FF2B5EF4-FFF2-40B4-BE49-F238E27FC236}">
                <a16:creationId xmlns:a16="http://schemas.microsoft.com/office/drawing/2014/main" id="{F0CD82EC-2C67-41C4-A9DF-1E3B9848A374}"/>
              </a:ext>
            </a:extLst>
          </p:cNvPr>
          <p:cNvGraphicFramePr>
            <a:graphicFrameLocks noGrp="1"/>
          </p:cNvGraphicFramePr>
          <p:nvPr>
            <p:extLst>
              <p:ext uri="{D42A27DB-BD31-4B8C-83A1-F6EECF244321}">
                <p14:modId xmlns:p14="http://schemas.microsoft.com/office/powerpoint/2010/main" val="3154687493"/>
              </p:ext>
            </p:extLst>
          </p:nvPr>
        </p:nvGraphicFramePr>
        <p:xfrm>
          <a:off x="2347081" y="2950241"/>
          <a:ext cx="7730066" cy="853440"/>
        </p:xfrm>
        <a:graphic>
          <a:graphicData uri="http://schemas.openxmlformats.org/drawingml/2006/table">
            <a:tbl>
              <a:tblPr/>
              <a:tblGrid>
                <a:gridCol w="3865033">
                  <a:extLst>
                    <a:ext uri="{9D8B030D-6E8A-4147-A177-3AD203B41FA5}">
                      <a16:colId xmlns:a16="http://schemas.microsoft.com/office/drawing/2014/main" val="3440452288"/>
                    </a:ext>
                  </a:extLst>
                </a:gridCol>
                <a:gridCol w="3865033">
                  <a:extLst>
                    <a:ext uri="{9D8B030D-6E8A-4147-A177-3AD203B41FA5}">
                      <a16:colId xmlns:a16="http://schemas.microsoft.com/office/drawing/2014/main" val="3346210177"/>
                    </a:ext>
                  </a:extLst>
                </a:gridCol>
              </a:tblGrid>
              <a:tr h="853440">
                <a:tc>
                  <a:txBody>
                    <a:bodyPr/>
                    <a:lstStyle/>
                    <a:p>
                      <a:pPr fontAlgn="t"/>
                      <a:r>
                        <a:rPr lang="en-IN" sz="2400" b="1" dirty="0">
                          <a:effectLst/>
                        </a:rPr>
                        <a:t>Authorization</a:t>
                      </a:r>
                      <a:endParaRPr lang="en-IN" sz="2400" dirty="0">
                        <a:effectLst/>
                      </a:endParaRP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2400" dirty="0">
                          <a:effectLst/>
                        </a:rPr>
                        <a:t>Specifies the authorization option for the sender.</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83947411"/>
                  </a:ext>
                </a:extLst>
              </a:tr>
            </a:tbl>
          </a:graphicData>
        </a:graphic>
      </p:graphicFrame>
      <p:graphicFrame>
        <p:nvGraphicFramePr>
          <p:cNvPr id="6" name="Table 5">
            <a:extLst>
              <a:ext uri="{FF2B5EF4-FFF2-40B4-BE49-F238E27FC236}">
                <a16:creationId xmlns:a16="http://schemas.microsoft.com/office/drawing/2014/main" id="{63F112AD-9555-4C6F-B42A-F7DBCC1B74F4}"/>
              </a:ext>
            </a:extLst>
          </p:cNvPr>
          <p:cNvGraphicFramePr>
            <a:graphicFrameLocks noGrp="1"/>
          </p:cNvGraphicFramePr>
          <p:nvPr>
            <p:extLst>
              <p:ext uri="{D42A27DB-BD31-4B8C-83A1-F6EECF244321}">
                <p14:modId xmlns:p14="http://schemas.microsoft.com/office/powerpoint/2010/main" val="2453368777"/>
              </p:ext>
            </p:extLst>
          </p:nvPr>
        </p:nvGraphicFramePr>
        <p:xfrm>
          <a:off x="2347081" y="3863056"/>
          <a:ext cx="7730066" cy="2316480"/>
        </p:xfrm>
        <a:graphic>
          <a:graphicData uri="http://schemas.openxmlformats.org/drawingml/2006/table">
            <a:tbl>
              <a:tblPr/>
              <a:tblGrid>
                <a:gridCol w="3865033">
                  <a:extLst>
                    <a:ext uri="{9D8B030D-6E8A-4147-A177-3AD203B41FA5}">
                      <a16:colId xmlns:a16="http://schemas.microsoft.com/office/drawing/2014/main" val="577281077"/>
                    </a:ext>
                  </a:extLst>
                </a:gridCol>
                <a:gridCol w="3865033">
                  <a:extLst>
                    <a:ext uri="{9D8B030D-6E8A-4147-A177-3AD203B41FA5}">
                      <a16:colId xmlns:a16="http://schemas.microsoft.com/office/drawing/2014/main" val="3041164170"/>
                    </a:ext>
                  </a:extLst>
                </a:gridCol>
              </a:tblGrid>
              <a:tr h="2316480">
                <a:tc>
                  <a:txBody>
                    <a:bodyPr/>
                    <a:lstStyle/>
                    <a:p>
                      <a:pPr fontAlgn="t"/>
                      <a:r>
                        <a:rPr lang="en-IN" sz="2400" b="1" dirty="0">
                          <a:effectLst/>
                        </a:rPr>
                        <a:t>CSRF Protected</a:t>
                      </a:r>
                      <a:endParaRPr lang="en-IN" sz="2400" dirty="0">
                        <a:effectLst/>
                      </a:endParaRP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2400" dirty="0">
                          <a:effectLst/>
                        </a:rPr>
                        <a:t>This option prevents Cross-Site Request Forgery (CSRF), which is a malicious online attack. Such attacks exposes user content without their authorization.</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87803546"/>
                  </a:ext>
                </a:extLst>
              </a:tr>
            </a:tbl>
          </a:graphicData>
        </a:graphic>
      </p:graphicFrame>
      <p:sp>
        <p:nvSpPr>
          <p:cNvPr id="7" name="Rectangle 1">
            <a:extLst>
              <a:ext uri="{FF2B5EF4-FFF2-40B4-BE49-F238E27FC236}">
                <a16:creationId xmlns:a16="http://schemas.microsoft.com/office/drawing/2014/main" id="{514EC5A5-691B-42BE-9B93-0B844575A1E8}"/>
              </a:ext>
            </a:extLst>
          </p:cNvPr>
          <p:cNvSpPr>
            <a:spLocks noChangeArrowheads="1"/>
          </p:cNvSpPr>
          <p:nvPr/>
        </p:nvSpPr>
        <p:spPr bwMode="auto">
          <a:xfrm>
            <a:off x="861181" y="5021296"/>
            <a:ext cx="8451994" cy="2011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264500" rIns="121920" bIns="264500" numCol="1" anchor="ctr" anchorCtr="0" compatLnSpc="1">
            <a:prstTxWarp prst="textNoShape">
              <a:avLst/>
            </a:prstTxWarp>
            <a:spAutoFit/>
          </a:bodyPr>
          <a:lstStyle/>
          <a:p>
            <a:pPr defTabSz="1219170" eaLnBrk="0" fontAlgn="base" hangingPunct="0">
              <a:spcBef>
                <a:spcPct val="0"/>
              </a:spcBef>
              <a:spcAft>
                <a:spcPct val="0"/>
              </a:spcAft>
            </a:pPr>
            <a:endParaRPr lang="en-US" altLang="en-US" sz="2400" dirty="0">
              <a:latin typeface="Arial" panose="020B0604020202020204" pitchFamily="34" charset="0"/>
            </a:endParaRPr>
          </a:p>
          <a:p>
            <a:pPr defTabSz="1219170" eaLnBrk="0" fontAlgn="base" hangingPunct="0">
              <a:spcBef>
                <a:spcPct val="0"/>
              </a:spcBef>
              <a:spcAft>
                <a:spcPct val="0"/>
              </a:spcAft>
              <a:buFontTx/>
              <a:buChar char="•"/>
            </a:pPr>
            <a:r>
              <a:rPr lang="en-US" altLang="en-US" sz="1600" dirty="0" err="1">
                <a:solidFill>
                  <a:srgbClr val="333333"/>
                </a:solidFill>
                <a:latin typeface="72"/>
              </a:rPr>
              <a:t>CamelHttpUrl</a:t>
            </a:r>
            <a:endParaRPr lang="en-US" altLang="en-US" sz="1600" dirty="0">
              <a:solidFill>
                <a:srgbClr val="333333"/>
              </a:solidFill>
              <a:latin typeface="72"/>
            </a:endParaRPr>
          </a:p>
          <a:p>
            <a:pPr defTabSz="1219170" eaLnBrk="0" fontAlgn="base" hangingPunct="0">
              <a:spcBef>
                <a:spcPct val="0"/>
              </a:spcBef>
              <a:spcAft>
                <a:spcPct val="0"/>
              </a:spcAft>
            </a:pPr>
            <a:r>
              <a:rPr lang="en-US" altLang="en-US" sz="1600" dirty="0">
                <a:solidFill>
                  <a:srgbClr val="333333"/>
                </a:solidFill>
                <a:latin typeface="72"/>
              </a:rPr>
              <a:t>Refers to the complete URL called, without query parameters.</a:t>
            </a:r>
          </a:p>
          <a:p>
            <a:pPr defTabSz="1219170" eaLnBrk="0" fontAlgn="base" hangingPunct="0">
              <a:spcBef>
                <a:spcPct val="0"/>
              </a:spcBef>
              <a:spcAft>
                <a:spcPct val="0"/>
              </a:spcAft>
            </a:pPr>
            <a:r>
              <a:rPr lang="en-US" altLang="en-US" sz="1600" dirty="0">
                <a:solidFill>
                  <a:srgbClr val="333333"/>
                </a:solidFill>
                <a:latin typeface="72"/>
              </a:rPr>
              <a:t>For example, </a:t>
            </a:r>
            <a:r>
              <a:rPr lang="en-US" altLang="en-US" sz="1600" dirty="0" err="1">
                <a:solidFill>
                  <a:srgbClr val="333333"/>
                </a:solidFill>
                <a:latin typeface="Courier New" panose="02070309020205020404" pitchFamily="49" charset="0"/>
                <a:cs typeface="Courier New" panose="02070309020205020404" pitchFamily="49" charset="0"/>
              </a:rPr>
              <a:t>CamelHttpUrl</a:t>
            </a:r>
            <a:r>
              <a:rPr lang="en-US" altLang="en-US" sz="1600" dirty="0">
                <a:solidFill>
                  <a:srgbClr val="333333"/>
                </a:solidFill>
                <a:latin typeface="Courier New" panose="02070309020205020404" pitchFamily="49" charset="0"/>
                <a:cs typeface="Courier New" panose="02070309020205020404" pitchFamily="49" charset="0"/>
              </a:rPr>
              <a:t>=https://test.bsn.neo.ondemand.com/http/hello</a:t>
            </a:r>
            <a:r>
              <a:rPr lang="en-US" altLang="en-US" sz="1600" dirty="0">
                <a:solidFill>
                  <a:srgbClr val="333333"/>
                </a:solidFill>
                <a:latin typeface="72"/>
              </a:rPr>
              <a:t>.</a:t>
            </a:r>
          </a:p>
          <a:p>
            <a:pPr defTabSz="1219170" eaLnBrk="0" fontAlgn="base" hangingPunct="0">
              <a:spcBef>
                <a:spcPct val="0"/>
              </a:spcBef>
              <a:spcAft>
                <a:spcPct val="0"/>
              </a:spcAft>
            </a:pPr>
            <a:endParaRPr lang="en-US" altLang="en-US" sz="2400" dirty="0">
              <a:latin typeface="Arial" panose="020B0604020202020204" pitchFamily="34" charset="0"/>
            </a:endParaRPr>
          </a:p>
        </p:txBody>
      </p:sp>
    </p:spTree>
    <p:extLst>
      <p:ext uri="{BB962C8B-B14F-4D97-AF65-F5344CB8AC3E}">
        <p14:creationId xmlns:p14="http://schemas.microsoft.com/office/powerpoint/2010/main" val="9757322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D27AC-509E-42C9-9B00-C06D8D89F2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76619A6-F261-4E0E-B55F-C440E7867485}"/>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033711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C8C34-C530-435A-B665-BEEE2670F8DE}"/>
              </a:ext>
            </a:extLst>
          </p:cNvPr>
          <p:cNvSpPr>
            <a:spLocks noGrp="1"/>
          </p:cNvSpPr>
          <p:nvPr>
            <p:ph type="title"/>
          </p:nvPr>
        </p:nvSpPr>
        <p:spPr>
          <a:xfrm>
            <a:off x="643468" y="643467"/>
            <a:ext cx="3363973" cy="1728044"/>
          </a:xfrm>
          <a:noFill/>
          <a:ln>
            <a:solidFill>
              <a:schemeClr val="bg1"/>
            </a:solidFill>
          </a:ln>
        </p:spPr>
        <p:txBody>
          <a:bodyPr wrap="square">
            <a:normAutofit/>
          </a:bodyPr>
          <a:lstStyle/>
          <a:p>
            <a:r>
              <a:rPr lang="en-IN">
                <a:solidFill>
                  <a:schemeClr val="bg1"/>
                </a:solidFill>
              </a:rPr>
              <a:t>Sort Function</a:t>
            </a:r>
          </a:p>
        </p:txBody>
      </p:sp>
      <p:pic>
        <p:nvPicPr>
          <p:cNvPr id="4" name="Content Placeholder 4" descr="Graphical user interface, application&#10;&#10;Description automatically generated">
            <a:extLst>
              <a:ext uri="{FF2B5EF4-FFF2-40B4-BE49-F238E27FC236}">
                <a16:creationId xmlns:a16="http://schemas.microsoft.com/office/drawing/2014/main" id="{8A576016-0239-4E76-99D2-F2B898A9D9F6}"/>
              </a:ext>
            </a:extLst>
          </p:cNvPr>
          <p:cNvPicPr>
            <a:picLocks noChangeAspect="1"/>
          </p:cNvPicPr>
          <p:nvPr/>
        </p:nvPicPr>
        <p:blipFill>
          <a:blip r:embed="rId2"/>
          <a:stretch>
            <a:fillRect/>
          </a:stretch>
        </p:blipFill>
        <p:spPr>
          <a:xfrm>
            <a:off x="1224528" y="1376981"/>
            <a:ext cx="8578090" cy="3259674"/>
          </a:xfrm>
          <a:prstGeom prst="rect">
            <a:avLst/>
          </a:prstGeom>
        </p:spPr>
      </p:pic>
    </p:spTree>
    <p:extLst>
      <p:ext uri="{BB962C8B-B14F-4D97-AF65-F5344CB8AC3E}">
        <p14:creationId xmlns:p14="http://schemas.microsoft.com/office/powerpoint/2010/main" val="22127953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LET’S SUMMARISE!</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29" y="2213113"/>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grpSp>
    </p:spTree>
    <p:extLst>
      <p:ext uri="{BB962C8B-B14F-4D97-AF65-F5344CB8AC3E}">
        <p14:creationId xmlns:p14="http://schemas.microsoft.com/office/powerpoint/2010/main" val="702584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IN"/>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30821" y="-39465"/>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C6F93-403B-4368-9C63-A0B49EE90F0F}"/>
              </a:ext>
            </a:extLst>
          </p:cNvPr>
          <p:cNvSpPr>
            <a:spLocks noGrp="1"/>
          </p:cNvSpPr>
          <p:nvPr>
            <p:ph type="title"/>
          </p:nvPr>
        </p:nvSpPr>
        <p:spPr/>
        <p:txBody>
          <a:bodyPr/>
          <a:lstStyle/>
          <a:p>
            <a:r>
              <a:rPr lang="en-IN" dirty="0"/>
              <a:t>Postman CPI Integration</a:t>
            </a:r>
          </a:p>
        </p:txBody>
      </p:sp>
      <p:sp>
        <p:nvSpPr>
          <p:cNvPr id="3" name="Content Placeholder 2">
            <a:extLst>
              <a:ext uri="{FF2B5EF4-FFF2-40B4-BE49-F238E27FC236}">
                <a16:creationId xmlns:a16="http://schemas.microsoft.com/office/drawing/2014/main" id="{FFFB6E89-4B8F-4888-A8FA-83B075B1A09C}"/>
              </a:ext>
            </a:extLst>
          </p:cNvPr>
          <p:cNvSpPr>
            <a:spLocks noGrp="1"/>
          </p:cNvSpPr>
          <p:nvPr>
            <p:ph idx="1"/>
          </p:nvPr>
        </p:nvSpPr>
        <p:spPr/>
        <p:txBody>
          <a:bodyPr/>
          <a:lstStyle/>
          <a:p>
            <a:endParaRPr lang="en-IN" dirty="0"/>
          </a:p>
        </p:txBody>
      </p:sp>
      <p:sp>
        <p:nvSpPr>
          <p:cNvPr id="4" name="Oval 3">
            <a:extLst>
              <a:ext uri="{FF2B5EF4-FFF2-40B4-BE49-F238E27FC236}">
                <a16:creationId xmlns:a16="http://schemas.microsoft.com/office/drawing/2014/main" id="{65C6FD12-AEBE-404C-9A48-354505E4194A}"/>
              </a:ext>
            </a:extLst>
          </p:cNvPr>
          <p:cNvSpPr/>
          <p:nvPr/>
        </p:nvSpPr>
        <p:spPr>
          <a:xfrm>
            <a:off x="3067352" y="3429000"/>
            <a:ext cx="2032000" cy="10220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Postman</a:t>
            </a:r>
          </a:p>
        </p:txBody>
      </p:sp>
      <p:sp>
        <p:nvSpPr>
          <p:cNvPr id="5" name="Rectangle: Rounded Corners 4">
            <a:extLst>
              <a:ext uri="{FF2B5EF4-FFF2-40B4-BE49-F238E27FC236}">
                <a16:creationId xmlns:a16="http://schemas.microsoft.com/office/drawing/2014/main" id="{47E097F3-CB71-4061-ABF6-C71BB5EA68CD}"/>
              </a:ext>
            </a:extLst>
          </p:cNvPr>
          <p:cNvSpPr/>
          <p:nvPr/>
        </p:nvSpPr>
        <p:spPr>
          <a:xfrm>
            <a:off x="6724953" y="3380618"/>
            <a:ext cx="1432076" cy="1118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CPI</a:t>
            </a:r>
          </a:p>
        </p:txBody>
      </p:sp>
      <p:cxnSp>
        <p:nvCxnSpPr>
          <p:cNvPr id="7" name="Straight Arrow Connector 6">
            <a:extLst>
              <a:ext uri="{FF2B5EF4-FFF2-40B4-BE49-F238E27FC236}">
                <a16:creationId xmlns:a16="http://schemas.microsoft.com/office/drawing/2014/main" id="{9E97F65A-A7F3-41B3-9A43-964CFFE2CA00}"/>
              </a:ext>
            </a:extLst>
          </p:cNvPr>
          <p:cNvCxnSpPr/>
          <p:nvPr/>
        </p:nvCxnSpPr>
        <p:spPr>
          <a:xfrm>
            <a:off x="5099352" y="3940023"/>
            <a:ext cx="162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208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30575-2961-4B36-992C-B937A6709FE3}"/>
              </a:ext>
            </a:extLst>
          </p:cNvPr>
          <p:cNvSpPr>
            <a:spLocks noGrp="1"/>
          </p:cNvSpPr>
          <p:nvPr>
            <p:ph type="title"/>
          </p:nvPr>
        </p:nvSpPr>
        <p:spPr/>
        <p:txBody>
          <a:bodyPr/>
          <a:lstStyle/>
          <a:p>
            <a:r>
              <a:rPr lang="en-IN" dirty="0"/>
              <a:t>POSTMAN CPI integration</a:t>
            </a:r>
          </a:p>
        </p:txBody>
      </p:sp>
      <p:sp>
        <p:nvSpPr>
          <p:cNvPr id="3" name="Content Placeholder 2">
            <a:extLst>
              <a:ext uri="{FF2B5EF4-FFF2-40B4-BE49-F238E27FC236}">
                <a16:creationId xmlns:a16="http://schemas.microsoft.com/office/drawing/2014/main" id="{3154F9B8-1122-401C-841E-F00518707B68}"/>
              </a:ext>
            </a:extLst>
          </p:cNvPr>
          <p:cNvSpPr>
            <a:spLocks noGrp="1"/>
          </p:cNvSpPr>
          <p:nvPr>
            <p:ph idx="1"/>
          </p:nvPr>
        </p:nvSpPr>
        <p:spPr/>
        <p:txBody>
          <a:bodyPr/>
          <a:lstStyle/>
          <a:p>
            <a:r>
              <a:rPr lang="en-IN" b="1" dirty="0"/>
              <a:t>Things required</a:t>
            </a:r>
          </a:p>
          <a:p>
            <a:r>
              <a:rPr lang="en-IN" dirty="0"/>
              <a:t>End point URL</a:t>
            </a:r>
          </a:p>
          <a:p>
            <a:r>
              <a:rPr lang="en-IN" dirty="0"/>
              <a:t>CPI User id and password</a:t>
            </a:r>
          </a:p>
          <a:p>
            <a:endParaRPr lang="en-IN" dirty="0"/>
          </a:p>
        </p:txBody>
      </p:sp>
    </p:spTree>
    <p:extLst>
      <p:ext uri="{BB962C8B-B14F-4D97-AF65-F5344CB8AC3E}">
        <p14:creationId xmlns:p14="http://schemas.microsoft.com/office/powerpoint/2010/main" val="3857012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4265E-EE2B-4CE8-9F53-33C8766E5AEE}"/>
              </a:ext>
            </a:extLst>
          </p:cNvPr>
          <p:cNvSpPr>
            <a:spLocks noGrp="1"/>
          </p:cNvSpPr>
          <p:nvPr>
            <p:ph type="title"/>
          </p:nvPr>
        </p:nvSpPr>
        <p:spPr>
          <a:xfrm>
            <a:off x="643467" y="643467"/>
            <a:ext cx="3363973" cy="1728044"/>
          </a:xfrm>
          <a:noFill/>
          <a:ln>
            <a:solidFill>
              <a:schemeClr val="bg1"/>
            </a:solidFill>
          </a:ln>
        </p:spPr>
        <p:txBody>
          <a:bodyPr wrap="square">
            <a:normAutofit/>
          </a:bodyPr>
          <a:lstStyle/>
          <a:p>
            <a:r>
              <a:rPr lang="en-IN">
                <a:solidFill>
                  <a:schemeClr val="bg1"/>
                </a:solidFill>
              </a:rPr>
              <a:t>POSTMAN CPI INtegration</a:t>
            </a:r>
          </a:p>
        </p:txBody>
      </p:sp>
      <p:pic>
        <p:nvPicPr>
          <p:cNvPr id="5" name="Content Placeholder 4">
            <a:extLst>
              <a:ext uri="{FF2B5EF4-FFF2-40B4-BE49-F238E27FC236}">
                <a16:creationId xmlns:a16="http://schemas.microsoft.com/office/drawing/2014/main" id="{62C0C156-F1D2-4B86-82F3-C11AB1A6290A}"/>
              </a:ext>
            </a:extLst>
          </p:cNvPr>
          <p:cNvPicPr>
            <a:picLocks noChangeAspect="1"/>
          </p:cNvPicPr>
          <p:nvPr/>
        </p:nvPicPr>
        <p:blipFill>
          <a:blip r:embed="rId2"/>
          <a:stretch>
            <a:fillRect/>
          </a:stretch>
        </p:blipFill>
        <p:spPr>
          <a:xfrm>
            <a:off x="1758660" y="643467"/>
            <a:ext cx="7370561" cy="2837665"/>
          </a:xfrm>
          <a:prstGeom prst="rect">
            <a:avLst/>
          </a:prstGeom>
        </p:spPr>
      </p:pic>
      <p:pic>
        <p:nvPicPr>
          <p:cNvPr id="7" name="Picture 6">
            <a:extLst>
              <a:ext uri="{FF2B5EF4-FFF2-40B4-BE49-F238E27FC236}">
                <a16:creationId xmlns:a16="http://schemas.microsoft.com/office/drawing/2014/main" id="{CD84D9A0-73F9-41E3-A592-EBBD61BB27B7}"/>
              </a:ext>
            </a:extLst>
          </p:cNvPr>
          <p:cNvPicPr>
            <a:picLocks noChangeAspect="1"/>
          </p:cNvPicPr>
          <p:nvPr/>
        </p:nvPicPr>
        <p:blipFill>
          <a:blip r:embed="rId3"/>
          <a:stretch>
            <a:fillRect/>
          </a:stretch>
        </p:blipFill>
        <p:spPr>
          <a:xfrm>
            <a:off x="1877992" y="3627111"/>
            <a:ext cx="7645768" cy="2808167"/>
          </a:xfrm>
          <a:prstGeom prst="rect">
            <a:avLst/>
          </a:prstGeom>
        </p:spPr>
      </p:pic>
    </p:spTree>
    <p:extLst>
      <p:ext uri="{BB962C8B-B14F-4D97-AF65-F5344CB8AC3E}">
        <p14:creationId xmlns:p14="http://schemas.microsoft.com/office/powerpoint/2010/main" val="962871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2550</Words>
  <Application>Microsoft Office PowerPoint</Application>
  <PresentationFormat>Widescreen</PresentationFormat>
  <Paragraphs>228</Paragraphs>
  <Slides>65</Slides>
  <Notes>4</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9" baseType="lpstr">
      <vt:lpstr>72</vt:lpstr>
      <vt:lpstr>-apple-system</vt:lpstr>
      <vt:lpstr>Arial</vt:lpstr>
      <vt:lpstr>Arial</vt:lpstr>
      <vt:lpstr>BentonSansBook</vt:lpstr>
      <vt:lpstr>BentonSansRegular</vt:lpstr>
      <vt:lpstr>Calibri</vt:lpstr>
      <vt:lpstr>Calibri Light</vt:lpstr>
      <vt:lpstr>Cooper Black</vt:lpstr>
      <vt:lpstr>Courier New</vt:lpstr>
      <vt:lpstr>MuseoSansCyrl300</vt:lpstr>
      <vt:lpstr>SAPiconsV4-1</vt:lpstr>
      <vt:lpstr>Office Theme</vt:lpstr>
      <vt:lpstr>Bitmap Image</vt:lpstr>
      <vt:lpstr>PowerPoint Presentation</vt:lpstr>
      <vt:lpstr>PowerPoint Presentation</vt:lpstr>
      <vt:lpstr>PowerPoint Presentation</vt:lpstr>
      <vt:lpstr>Agenda</vt:lpstr>
      <vt:lpstr>Adapters</vt:lpstr>
      <vt:lpstr>HTTP ADAPTER</vt:lpstr>
      <vt:lpstr>Postman CPI Integration</vt:lpstr>
      <vt:lpstr>POSTMAN CPI integration</vt:lpstr>
      <vt:lpstr>POSTMAN CPI INtegration</vt:lpstr>
      <vt:lpstr>POSTMAN CPI INtegration</vt:lpstr>
      <vt:lpstr>POSTMAN CPI Integration</vt:lpstr>
      <vt:lpstr>CSV to XML Converter </vt:lpstr>
      <vt:lpstr>CSV to XML Converter</vt:lpstr>
      <vt:lpstr>CSV to XML Converter</vt:lpstr>
      <vt:lpstr>CSV to XML Converter</vt:lpstr>
      <vt:lpstr>CSV to XML Converter</vt:lpstr>
      <vt:lpstr>CSV to XML Converter</vt:lpstr>
      <vt:lpstr>PowerPoint Presentation</vt:lpstr>
      <vt:lpstr>PowerPoint Presentation</vt:lpstr>
      <vt:lpstr>XML to CSV Converter </vt:lpstr>
      <vt:lpstr>PowerPoint Presentation</vt:lpstr>
      <vt:lpstr>Json to XML converter</vt:lpstr>
      <vt:lpstr>Json to XML converter</vt:lpstr>
      <vt:lpstr>                      XML to JSON Converter </vt:lpstr>
      <vt:lpstr>PowerPoint Presentation</vt:lpstr>
      <vt:lpstr>Message Mapping</vt:lpstr>
      <vt:lpstr>PowerPoint Presentation</vt:lpstr>
      <vt:lpstr>PowerPoint Presentation</vt:lpstr>
      <vt:lpstr>PowerPoint Presentation</vt:lpstr>
      <vt:lpstr>PowerPoint Presentation</vt:lpstr>
      <vt:lpstr>PowerPoint Presentation</vt:lpstr>
      <vt:lpstr>Testing</vt:lpstr>
      <vt:lpstr>Mapping</vt:lpstr>
      <vt:lpstr>Mapping</vt:lpstr>
      <vt:lpstr>PowerPoint Presentation</vt:lpstr>
      <vt:lpstr>PowerPoint Presentation</vt:lpstr>
      <vt:lpstr>PowerPoint Presentation</vt:lpstr>
      <vt:lpstr>PowerPoint Presentation</vt:lpstr>
      <vt:lpstr>Constants</vt:lpstr>
      <vt:lpstr>Mapping</vt:lpstr>
      <vt:lpstr>Mapping</vt:lpstr>
      <vt:lpstr>Concatenate</vt:lpstr>
      <vt:lpstr>PowerPoint Presentation</vt:lpstr>
      <vt:lpstr>Mapping Function</vt:lpstr>
      <vt:lpstr>PowerPoint Presentation</vt:lpstr>
      <vt:lpstr>Context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Mapping</vt:lpstr>
      <vt:lpstr>Remove context</vt:lpstr>
      <vt:lpstr>PowerPoint Presentation</vt:lpstr>
      <vt:lpstr>Sort Function</vt:lpstr>
      <vt:lpstr>Summarize</vt:lpstr>
      <vt:lpstr>Summarize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 Anurag</dc:creator>
  <cp:lastModifiedBy>Anjali Kirodiwal</cp:lastModifiedBy>
  <cp:revision>30</cp:revision>
  <dcterms:created xsi:type="dcterms:W3CDTF">2023-07-25T06:05:14Z</dcterms:created>
  <dcterms:modified xsi:type="dcterms:W3CDTF">2023-07-29T10:24:23Z</dcterms:modified>
</cp:coreProperties>
</file>